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759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8" r:id="rId10"/>
    <p:sldId id="265" r:id="rId11"/>
    <p:sldId id="266" r:id="rId12"/>
    <p:sldId id="267" r:id="rId13"/>
    <p:sldId id="269" r:id="rId14"/>
    <p:sldId id="274" r:id="rId15"/>
    <p:sldId id="275" r:id="rId16"/>
    <p:sldId id="276" r:id="rId17"/>
    <p:sldId id="277" r:id="rId18"/>
    <p:sldId id="273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569"/>
    <a:srgbClr val="385723"/>
    <a:srgbClr val="7F7F7F"/>
    <a:srgbClr val="00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B29AD-1DC0-4C25-8ADB-DC60E3AD8566}" v="244" dt="2020-04-20T11:14:13.551"/>
    <p1510:client id="{966CAA29-9925-4429-9F5F-71C57936CA15}" v="366" dt="2020-04-22T09:16:45.984"/>
    <p1510:client id="{C3F931F7-3EF0-48D6-A445-C7FF15C9FB86}" v="75" dt="2020-04-20T09:26:30.722"/>
    <p1510:client id="{F06F9816-9132-40B3-85C5-DAC74E74F4F0}" v="462" dt="2020-04-23T08:00:08.495"/>
    <p1510:client id="{F6DF9EE2-0B83-44CA-B83C-4E9746104BF3}" v="201" dt="2020-04-20T09:04:31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4" d="100"/>
          <a:sy n="84" d="100"/>
        </p:scale>
        <p:origin x="-24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049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4229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9037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539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446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014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437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9500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9176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09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212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581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916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9397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8637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240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448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770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481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975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701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887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870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694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2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3" r:id="rId12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7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4" descr="Изображение выглядит как сидит, стол, ткань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5BCA0AF-70E4-4A58-8D70-206437172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47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5964" y="891868"/>
            <a:ext cx="6906902" cy="39676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ea typeface="+mj-lt"/>
                <a:cs typeface="+mj-lt"/>
              </a:rPr>
              <a:t>"</a:t>
            </a:r>
            <a:r>
              <a:rPr lang="ru-RU" sz="5400" i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ea typeface="+mj-lt"/>
                <a:cs typeface="+mj-lt"/>
              </a:rPr>
              <a:t>История сказочника Ганса Христиана Андерсена, который боялся детей</a:t>
            </a:r>
            <a:r>
              <a:rPr lang="ru-RU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/>
                <a:ea typeface="+mj-lt"/>
                <a:cs typeface="+mj-lt"/>
              </a:rPr>
              <a:t>"</a:t>
            </a:r>
            <a:r>
              <a:rPr lang="ru-RU" sz="5400" i="0" dirty="0">
                <a:solidFill>
                  <a:schemeClr val="accent4">
                    <a:lumMod val="50000"/>
                  </a:schemeClr>
                </a:solidFill>
                <a:latin typeface="Times"/>
                <a:ea typeface="+mj-lt"/>
                <a:cs typeface="+mj-lt"/>
              </a:rPr>
              <a:t> 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203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E4CD457-E37B-4177-94C9-92C24E73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1" descr="Изображение выглядит как забор, человек, внешний, скамей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1B51DDA-3237-43F1-8A9A-FA6DC8FE2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1" b="476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AB465D-1222-434F-BD5D-B13D7AF9A86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183616"/>
            <a:ext cx="4987925" cy="4487863"/>
          </a:xfrm>
          <a:solidFill>
            <a:srgbClr val="7F7F7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ru-RU" dirty="0">
                <a:ea typeface="+mn-lt"/>
                <a:cs typeface="+mn-lt"/>
              </a:rPr>
              <a:t>История жизни этого датского писателя полна фобий. Так, он невероятно страдал от зубной боли, но так как считал, что его дар зависит именно от количества зубов, не обращался к врачу, боясь, что тот удалит 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77453"/>
      </p:ext>
    </p:extLst>
  </p:cSld>
  <p:clrMapOvr>
    <a:masterClrMapping/>
  </p:clrMapOvr>
  <p:transition spd="slow" advTm="12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тол, старый, сидит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A80B99B-4548-43E0-AEBE-2F43A065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7" r="1" b="8060"/>
          <a:stretch/>
        </p:blipFill>
        <p:spPr>
          <a:xfrm>
            <a:off x="3819" y="10"/>
            <a:ext cx="649474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774873" y="1233054"/>
            <a:ext cx="541712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Еще одной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странной фобией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были кровати: Андерсен опасался, что однажды упадет с постели и умрет. Впрочем, так и произошло: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1872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году он упал - и не смог оправиться от этой травмы.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6302"/>
      </p:ext>
    </p:extLst>
  </p:cSld>
  <p:clrMapOvr>
    <a:masterClrMapping/>
  </p:clrMapOvr>
  <p:transition spd="slow" advTm="10594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внутренний, сидит, стол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DDBFB16-956E-4587-9568-8DA860F9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501" cy="7391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667BFA-777A-4388-BAE4-10A4C051F7D2}"/>
              </a:ext>
            </a:extLst>
          </p:cNvPr>
          <p:cNvSpPr txBox="1"/>
          <p:nvPr/>
        </p:nvSpPr>
        <p:spPr>
          <a:xfrm>
            <a:off x="1801091" y="4206816"/>
            <a:ext cx="10396659" cy="2246769"/>
          </a:xfrm>
          <a:prstGeom prst="rect">
            <a:avLst/>
          </a:prstGeom>
          <a:solidFill>
            <a:srgbClr val="815569">
              <a:alpha val="61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Ханс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Кристиан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Андерсен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еще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при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жизни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заслуженно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пользовался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славой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поэта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которого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знали</a:t>
            </a:r>
            <a:r>
              <a:rPr lang="en-US" sz="2800" dirty="0">
                <a:solidFill>
                  <a:schemeClr val="bg1"/>
                </a:solidFill>
              </a:rPr>
              <a:t> и </a:t>
            </a:r>
            <a:r>
              <a:rPr lang="en-US" sz="2800" dirty="0" err="1">
                <a:solidFill>
                  <a:schemeClr val="bg1"/>
                </a:solidFill>
              </a:rPr>
              <a:t>любили</a:t>
            </a:r>
            <a:r>
              <a:rPr lang="en-US" sz="2800" dirty="0">
                <a:solidFill>
                  <a:schemeClr val="bg1"/>
                </a:solidFill>
              </a:rPr>
              <a:t> в </a:t>
            </a:r>
            <a:r>
              <a:rPr lang="en-US" sz="2800" dirty="0" err="1">
                <a:solidFill>
                  <a:schemeClr val="bg1"/>
                </a:solidFill>
              </a:rPr>
              <a:t>народе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под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его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колыбельные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засыпали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дети</a:t>
            </a:r>
            <a:r>
              <a:rPr lang="en-US" sz="2800" dirty="0">
                <a:solidFill>
                  <a:schemeClr val="bg1"/>
                </a:solidFill>
              </a:rPr>
              <a:t>, а </a:t>
            </a:r>
            <a:r>
              <a:rPr lang="en-US" sz="2800" dirty="0" err="1">
                <a:solidFill>
                  <a:schemeClr val="bg1"/>
                </a:solidFill>
              </a:rPr>
              <a:t>на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театральной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сцене</a:t>
            </a:r>
            <a:r>
              <a:rPr lang="en-US" sz="2800" dirty="0">
                <a:solidFill>
                  <a:schemeClr val="bg1"/>
                </a:solidFill>
              </a:rPr>
              <a:t> с </a:t>
            </a:r>
            <a:r>
              <a:rPr lang="en-US" sz="2800" dirty="0" err="1">
                <a:solidFill>
                  <a:schemeClr val="bg1"/>
                </a:solidFill>
              </a:rPr>
              <a:t>успехом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шли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созданные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им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пьесы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939242"/>
      </p:ext>
    </p:extLst>
  </p:cSld>
  <p:clrMapOvr>
    <a:masterClrMapping/>
  </p:clrMapOvr>
  <p:transition spd="slow" advTm="14187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060338-9EE2-4CD2-A081-46481817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5332"/>
            <a:ext cx="5195455" cy="573004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r>
              <a:rPr lang="ru-RU" dirty="0" smtClean="0">
                <a:ea typeface="+mn-lt"/>
                <a:cs typeface="+mn-lt"/>
              </a:rPr>
              <a:t>   В </a:t>
            </a:r>
            <a:r>
              <a:rPr lang="ru-RU" b="1" dirty="0">
                <a:ea typeface="+mn-lt"/>
                <a:cs typeface="+mn-lt"/>
              </a:rPr>
              <a:t>1835</a:t>
            </a:r>
            <a:r>
              <a:rPr lang="ru-RU" dirty="0">
                <a:ea typeface="+mn-lt"/>
                <a:cs typeface="+mn-lt"/>
              </a:rPr>
              <a:t> году вышел в свет роман писателя "</a:t>
            </a:r>
            <a:r>
              <a:rPr lang="ru-RU" b="1" dirty="0" smtClean="0">
                <a:ea typeface="+mn-lt"/>
                <a:cs typeface="+mn-lt"/>
              </a:rPr>
              <a:t>Импровизатор</a:t>
            </a:r>
            <a:r>
              <a:rPr lang="ru-RU" dirty="0" smtClean="0">
                <a:ea typeface="+mn-lt"/>
                <a:cs typeface="+mn-lt"/>
              </a:rPr>
              <a:t>», </a:t>
            </a:r>
            <a:r>
              <a:rPr lang="ru-RU" dirty="0">
                <a:ea typeface="+mn-lt"/>
                <a:cs typeface="+mn-lt"/>
              </a:rPr>
              <a:t>принесший ему европейскую известность. Позже </a:t>
            </a:r>
            <a:r>
              <a:rPr lang="ru-RU" dirty="0" err="1">
                <a:ea typeface="+mn-lt"/>
                <a:cs typeface="+mn-lt"/>
              </a:rPr>
              <a:t>Ганс</a:t>
            </a:r>
            <a:r>
              <a:rPr lang="ru-RU" dirty="0">
                <a:ea typeface="+mn-lt"/>
                <a:cs typeface="+mn-lt"/>
              </a:rPr>
              <a:t> Андерсен написал романы "</a:t>
            </a:r>
            <a:r>
              <a:rPr lang="ru-RU" b="1" dirty="0">
                <a:ea typeface="+mn-lt"/>
                <a:cs typeface="+mn-lt"/>
              </a:rPr>
              <a:t>Всего лишь скрипач"</a:t>
            </a:r>
            <a:r>
              <a:rPr lang="ru-RU" dirty="0">
                <a:ea typeface="+mn-lt"/>
                <a:cs typeface="+mn-lt"/>
              </a:rPr>
              <a:t> (1837), </a:t>
            </a:r>
            <a:r>
              <a:rPr lang="ru-RU" b="1" dirty="0">
                <a:ea typeface="+mn-lt"/>
                <a:cs typeface="+mn-lt"/>
              </a:rPr>
              <a:t>"Две баронессы" </a:t>
            </a:r>
            <a:r>
              <a:rPr lang="ru-RU" dirty="0">
                <a:ea typeface="+mn-lt"/>
                <a:cs typeface="+mn-lt"/>
              </a:rPr>
              <a:t>(1849), "</a:t>
            </a:r>
            <a:r>
              <a:rPr lang="ru-RU" b="1" dirty="0">
                <a:ea typeface="+mn-lt"/>
                <a:cs typeface="+mn-lt"/>
              </a:rPr>
              <a:t>Быть или не быть" </a:t>
            </a:r>
            <a:r>
              <a:rPr lang="ru-RU" dirty="0">
                <a:ea typeface="+mn-lt"/>
                <a:cs typeface="+mn-lt"/>
              </a:rPr>
              <a:t>(1857), </a:t>
            </a:r>
            <a:r>
              <a:rPr lang="ru-RU" b="1" dirty="0">
                <a:ea typeface="+mn-lt"/>
                <a:cs typeface="+mn-lt"/>
              </a:rPr>
              <a:t>"Петька-Счастливец" </a:t>
            </a:r>
            <a:r>
              <a:rPr lang="ru-RU" dirty="0">
                <a:ea typeface="+mn-lt"/>
                <a:cs typeface="+mn-lt"/>
              </a:rPr>
              <a:t>(1870).</a:t>
            </a:r>
            <a:endParaRPr lang="ru-RU" dirty="0"/>
          </a:p>
        </p:txBody>
      </p:sp>
      <p:pic>
        <p:nvPicPr>
          <p:cNvPr id="4" name="Рисунок 4" descr="Изображение выглядит как текст, внутренний, сидит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C627086-2488-44EC-B2F5-7B78B0D4E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2"/>
          <a:stretch/>
        </p:blipFill>
        <p:spPr>
          <a:xfrm>
            <a:off x="4558146" y="10"/>
            <a:ext cx="7640964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1293841"/>
      </p:ext>
    </p:extLst>
  </p:cSld>
  <p:clrMapOvr>
    <a:masterClrMapping/>
  </p:clrMapOvr>
  <p:transition spd="slow" advTm="9672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1FAE3F-562A-403C-B7B1-BE064F48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1479"/>
            <a:ext cx="4932218" cy="500961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ea typeface="+mn-lt"/>
                <a:cs typeface="+mn-lt"/>
              </a:rPr>
              <a:t>   Главный </a:t>
            </a:r>
            <a:r>
              <a:rPr lang="ru-RU" dirty="0">
                <a:ea typeface="+mn-lt"/>
                <a:cs typeface="+mn-lt"/>
              </a:rPr>
              <a:t>вклад Андерсена в датскую драматургию — романтическая драма </a:t>
            </a:r>
            <a:r>
              <a:rPr lang="ru-RU" b="1" dirty="0">
                <a:ea typeface="+mn-lt"/>
                <a:cs typeface="+mn-lt"/>
              </a:rPr>
              <a:t>"Мулат" </a:t>
            </a:r>
            <a:r>
              <a:rPr lang="ru-RU" dirty="0">
                <a:ea typeface="+mn-lt"/>
                <a:cs typeface="+mn-lt"/>
              </a:rPr>
              <a:t>(1840) о равенстве всех людей, независимо от расовой принадлежности. В сказочных комедиях </a:t>
            </a:r>
            <a:r>
              <a:rPr lang="ru-RU" b="1" dirty="0">
                <a:ea typeface="+mn-lt"/>
                <a:cs typeface="+mn-lt"/>
              </a:rPr>
              <a:t>"Дороже жемчуга и злата" </a:t>
            </a:r>
            <a:r>
              <a:rPr lang="ru-RU" dirty="0">
                <a:ea typeface="+mn-lt"/>
                <a:cs typeface="+mn-lt"/>
              </a:rPr>
              <a:t>(1849), </a:t>
            </a:r>
            <a:r>
              <a:rPr lang="ru-RU" b="1" dirty="0">
                <a:ea typeface="+mn-lt"/>
                <a:cs typeface="+mn-lt"/>
              </a:rPr>
              <a:t>"</a:t>
            </a:r>
            <a:r>
              <a:rPr lang="ru-RU" b="1" dirty="0" err="1">
                <a:ea typeface="+mn-lt"/>
                <a:cs typeface="+mn-lt"/>
              </a:rPr>
              <a:t>Оле-Лукойе</a:t>
            </a:r>
            <a:r>
              <a:rPr lang="ru-RU" b="1" dirty="0">
                <a:ea typeface="+mn-lt"/>
                <a:cs typeface="+mn-lt"/>
              </a:rPr>
              <a:t>" </a:t>
            </a:r>
            <a:r>
              <a:rPr lang="ru-RU" dirty="0">
                <a:ea typeface="+mn-lt"/>
                <a:cs typeface="+mn-lt"/>
              </a:rPr>
              <a:t>(1850), </a:t>
            </a:r>
            <a:r>
              <a:rPr lang="ru-RU" b="1" dirty="0">
                <a:ea typeface="+mn-lt"/>
                <a:cs typeface="+mn-lt"/>
              </a:rPr>
              <a:t>"Бузинная матушка" </a:t>
            </a:r>
            <a:r>
              <a:rPr lang="ru-RU" dirty="0">
                <a:ea typeface="+mn-lt"/>
                <a:cs typeface="+mn-lt"/>
              </a:rPr>
              <a:t>(</a:t>
            </a:r>
            <a:r>
              <a:rPr lang="ru-RU">
                <a:ea typeface="+mn-lt"/>
                <a:cs typeface="+mn-lt"/>
              </a:rPr>
              <a:t>1851</a:t>
            </a:r>
            <a:r>
              <a:rPr lang="ru-RU" smtClean="0">
                <a:ea typeface="+mn-lt"/>
                <a:cs typeface="+mn-lt"/>
              </a:rPr>
              <a:t>).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dirty="0"/>
          </a:p>
        </p:txBody>
      </p:sp>
      <p:pic>
        <p:nvPicPr>
          <p:cNvPr id="4" name="Рисунок 4" descr="Изображение выглядит как сидит, стол, цветно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0249DB8-D925-40DC-A017-841BB556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83" b="-2"/>
          <a:stretch/>
        </p:blipFill>
        <p:spPr>
          <a:xfrm>
            <a:off x="4391892" y="10"/>
            <a:ext cx="7807218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380321"/>
      </p:ext>
    </p:extLst>
  </p:cSld>
  <p:clrMapOvr>
    <a:masterClrMapping/>
  </p:clrMapOvr>
  <p:transition spd="slow" advTm="19032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воздушный змей, поле, лет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6D36F5D-3FC1-4CF9-AF89-6E2548E29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3" r="10237" b="1"/>
          <a:stretch/>
        </p:blipFill>
        <p:spPr>
          <a:xfrm>
            <a:off x="4539823" y="10"/>
            <a:ext cx="7659286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5ADCD-67A2-4783-82E8-E44F6A91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0642"/>
            <a:ext cx="5084618" cy="586859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ea typeface="+mn-lt"/>
                <a:cs typeface="+mn-lt"/>
              </a:rPr>
              <a:t>   Венец </a:t>
            </a:r>
            <a:r>
              <a:rPr lang="ru-RU" dirty="0">
                <a:ea typeface="+mn-lt"/>
                <a:cs typeface="+mn-lt"/>
              </a:rPr>
              <a:t>творчества Андерсена — его сказки. Сказки Андерсена воспевают материнскую жертвенность ("</a:t>
            </a:r>
            <a:r>
              <a:rPr lang="ru-RU" b="1" dirty="0">
                <a:ea typeface="+mn-lt"/>
                <a:cs typeface="+mn-lt"/>
              </a:rPr>
              <a:t>История одной матери</a:t>
            </a:r>
            <a:r>
              <a:rPr lang="ru-RU" dirty="0">
                <a:ea typeface="+mn-lt"/>
                <a:cs typeface="+mn-lt"/>
              </a:rPr>
              <a:t>"),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подвиг любви ("</a:t>
            </a:r>
            <a:r>
              <a:rPr lang="ru-RU" b="1" dirty="0">
                <a:ea typeface="+mn-lt"/>
                <a:cs typeface="+mn-lt"/>
              </a:rPr>
              <a:t>Русалочка"</a:t>
            </a:r>
            <a:r>
              <a:rPr lang="ru-RU" dirty="0">
                <a:ea typeface="+mn-lt"/>
                <a:cs typeface="+mn-lt"/>
              </a:rPr>
              <a:t>), силу искусства (</a:t>
            </a:r>
            <a:r>
              <a:rPr lang="ru-RU" b="1" dirty="0">
                <a:ea typeface="+mn-lt"/>
                <a:cs typeface="+mn-lt"/>
              </a:rPr>
              <a:t>"Соловей"</a:t>
            </a:r>
            <a:r>
              <a:rPr lang="ru-RU" dirty="0">
                <a:ea typeface="+mn-lt"/>
                <a:cs typeface="+mn-lt"/>
              </a:rPr>
              <a:t>), тернистый путь познания (</a:t>
            </a:r>
            <a:r>
              <a:rPr lang="ru-RU" b="1" dirty="0">
                <a:ea typeface="+mn-lt"/>
                <a:cs typeface="+mn-lt"/>
              </a:rPr>
              <a:t>"Колокол"</a:t>
            </a:r>
            <a:r>
              <a:rPr lang="ru-RU" dirty="0">
                <a:ea typeface="+mn-lt"/>
                <a:cs typeface="+mn-lt"/>
              </a:rPr>
              <a:t>), торжество искреннего чувства над холодным и злым разумом (</a:t>
            </a:r>
            <a:r>
              <a:rPr lang="ru-RU" b="1" dirty="0">
                <a:ea typeface="+mn-lt"/>
                <a:cs typeface="+mn-lt"/>
              </a:rPr>
              <a:t>"Снежная королева"</a:t>
            </a:r>
            <a:r>
              <a:rPr lang="ru-RU" dirty="0">
                <a:ea typeface="+mn-lt"/>
                <a:cs typeface="+mn-lt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18145"/>
      </p:ext>
    </p:extLst>
  </p:cSld>
  <p:clrMapOvr>
    <a:masterClrMapping/>
  </p:clrMapOvr>
  <p:transition spd="slow" advTm="14484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3488F6DB-AE81-4C8D-B1F2-045AB0C89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фотография, много, другой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220D1D4-E7CC-42C8-998B-0EE2D24D8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2" b="7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Graphic 1">
            <a:extLst>
              <a:ext uri="{FF2B5EF4-FFF2-40B4-BE49-F238E27FC236}">
                <a16:creationId xmlns:a16="http://schemas.microsoft.com/office/drawing/2014/main" xmlns="" id="{721F817A-BF7E-440D-B296-66D86EDB0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11C079-A01A-4D0F-8216-805F1B56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037" y="1995723"/>
            <a:ext cx="6996546" cy="26774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Всего </a:t>
            </a:r>
            <a:r>
              <a:rPr lang="ru-RU" b="1" dirty="0">
                <a:ea typeface="+mn-lt"/>
                <a:cs typeface="+mn-lt"/>
              </a:rPr>
              <a:t>с 1835 по 1872 год </a:t>
            </a:r>
            <a:r>
              <a:rPr lang="ru-RU" dirty="0">
                <a:ea typeface="+mn-lt"/>
                <a:cs typeface="+mn-lt"/>
              </a:rPr>
              <a:t>писатель выпустил </a:t>
            </a:r>
            <a:r>
              <a:rPr lang="ru-RU" b="1" dirty="0">
                <a:ea typeface="+mn-lt"/>
                <a:cs typeface="+mn-lt"/>
              </a:rPr>
              <a:t>24 сборника </a:t>
            </a:r>
            <a:r>
              <a:rPr lang="ru-RU" dirty="0">
                <a:ea typeface="+mn-lt"/>
                <a:cs typeface="+mn-lt"/>
              </a:rPr>
              <a:t>сказок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и </a:t>
            </a:r>
            <a:r>
              <a:rPr lang="ru-RU" dirty="0" smtClean="0">
                <a:ea typeface="+mn-lt"/>
                <a:cs typeface="+mn-lt"/>
              </a:rPr>
              <a:t>историй. </a:t>
            </a:r>
          </a:p>
          <a:p>
            <a:pPr marL="0" indent="0">
              <a:buNone/>
            </a:pPr>
            <a:r>
              <a:rPr lang="en-US" dirty="0" err="1" smtClean="0">
                <a:ea typeface="+mn-lt"/>
                <a:cs typeface="Arial"/>
              </a:rPr>
              <a:t>Из-под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его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пера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вышло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более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b="1" dirty="0" smtClean="0">
                <a:ea typeface="+mn-lt"/>
                <a:cs typeface="Arial"/>
              </a:rPr>
              <a:t>150</a:t>
            </a:r>
            <a:r>
              <a:rPr lang="ru-RU" b="1" dirty="0" smtClean="0">
                <a:ea typeface="+mn-lt"/>
                <a:cs typeface="Arial"/>
              </a:rPr>
              <a:t> </a:t>
            </a:r>
            <a:r>
              <a:rPr lang="en-US" b="1" dirty="0" err="1" smtClean="0">
                <a:ea typeface="+mn-lt"/>
                <a:cs typeface="Arial"/>
              </a:rPr>
              <a:t>сказок</a:t>
            </a:r>
            <a:r>
              <a:rPr lang="en-US" dirty="0">
                <a:ea typeface="+mn-lt"/>
                <a:cs typeface="Arial"/>
              </a:rPr>
              <a:t>, </a:t>
            </a:r>
            <a:r>
              <a:rPr lang="en-US" dirty="0" err="1">
                <a:ea typeface="+mn-lt"/>
                <a:cs typeface="Arial"/>
              </a:rPr>
              <a:t>многие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из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которых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стали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ru-RU" dirty="0" smtClean="0">
                <a:ea typeface="+mn-lt"/>
                <a:cs typeface="Arial"/>
              </a:rPr>
              <a:t>       </a:t>
            </a:r>
            <a:r>
              <a:rPr lang="en-US" dirty="0" err="1" smtClean="0">
                <a:ea typeface="+mn-lt"/>
                <a:cs typeface="Arial"/>
              </a:rPr>
              <a:t>классикой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мирового</a:t>
            </a:r>
            <a:r>
              <a:rPr lang="en-US" dirty="0">
                <a:ea typeface="+mn-lt"/>
                <a:cs typeface="Arial"/>
              </a:rPr>
              <a:t> </a:t>
            </a:r>
            <a:r>
              <a:rPr lang="en-US" dirty="0" err="1">
                <a:ea typeface="+mn-lt"/>
                <a:cs typeface="Arial"/>
              </a:rPr>
              <a:t>значения</a:t>
            </a:r>
            <a:r>
              <a:rPr lang="en-US" dirty="0">
                <a:ea typeface="+mn-lt"/>
                <a:cs typeface="Arial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287639"/>
      </p:ext>
    </p:extLst>
  </p:cSld>
  <p:clrMapOvr>
    <a:masterClrMapping/>
  </p:clrMapOvr>
  <p:transition spd="slow" advTm="11562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20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человек, фотография, мужчи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1A9F129-0C63-4943-A3FB-F9BF30304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8" r="-1" b="2344"/>
          <a:stretch/>
        </p:blipFill>
        <p:spPr>
          <a:xfrm>
            <a:off x="5769140" y="10"/>
            <a:ext cx="642286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727FD9-796C-4625-A636-DC0FC5D26A8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535604"/>
            <a:ext cx="5979091" cy="50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В </a:t>
            </a:r>
            <a:r>
              <a:rPr lang="en-US" dirty="0" err="1"/>
              <a:t>возрасте</a:t>
            </a:r>
            <a:r>
              <a:rPr lang="en-US" dirty="0"/>
              <a:t> </a:t>
            </a:r>
            <a:r>
              <a:rPr lang="en-US" b="1" dirty="0"/>
              <a:t>67 </a:t>
            </a:r>
            <a:r>
              <a:rPr lang="en-US" b="1" dirty="0" err="1"/>
              <a:t>лет</a:t>
            </a:r>
            <a:r>
              <a:rPr lang="en-US" dirty="0"/>
              <a:t> </a:t>
            </a:r>
            <a:r>
              <a:rPr lang="en-US" dirty="0" err="1"/>
              <a:t>Андерсен</a:t>
            </a:r>
            <a:r>
              <a:rPr lang="en-US" dirty="0"/>
              <a:t> </a:t>
            </a:r>
            <a:r>
              <a:rPr lang="en-US" b="1" dirty="0" err="1"/>
              <a:t>упал</a:t>
            </a:r>
            <a:r>
              <a:rPr lang="en-US" dirty="0"/>
              <a:t> с </a:t>
            </a:r>
            <a:r>
              <a:rPr lang="en-US" dirty="0" err="1"/>
              <a:t>постели</a:t>
            </a:r>
            <a:r>
              <a:rPr lang="en-US" dirty="0"/>
              <a:t> и </a:t>
            </a:r>
            <a:r>
              <a:rPr lang="en-US" dirty="0" err="1"/>
              <a:t>получил</a:t>
            </a:r>
            <a:r>
              <a:rPr lang="en-US" dirty="0"/>
              <a:t> </a:t>
            </a:r>
            <a:r>
              <a:rPr lang="en-US" dirty="0" err="1"/>
              <a:t>множество</a:t>
            </a:r>
            <a:r>
              <a:rPr lang="en-US" dirty="0"/>
              <a:t> </a:t>
            </a:r>
            <a:r>
              <a:rPr lang="en-US" dirty="0" err="1"/>
              <a:t>серьезных</a:t>
            </a:r>
            <a:r>
              <a:rPr lang="en-US" dirty="0"/>
              <a:t> </a:t>
            </a:r>
            <a:r>
              <a:rPr lang="en-US" dirty="0" err="1"/>
              <a:t>ушибов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протяжении</a:t>
            </a:r>
            <a:r>
              <a:rPr lang="en-US" dirty="0"/>
              <a:t> </a:t>
            </a:r>
            <a:r>
              <a:rPr lang="en-US" dirty="0" err="1"/>
              <a:t>последующих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3-х </a:t>
            </a:r>
            <a:r>
              <a:rPr lang="en-US" dirty="0" err="1"/>
              <a:t>лет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мучился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полученных</a:t>
            </a:r>
            <a:r>
              <a:rPr lang="en-US" dirty="0"/>
              <a:t> </a:t>
            </a:r>
            <a:r>
              <a:rPr lang="en-US" dirty="0" err="1"/>
              <a:t>травм</a:t>
            </a:r>
            <a:r>
              <a:rPr lang="en-US" dirty="0"/>
              <a:t>, </a:t>
            </a:r>
            <a:r>
              <a:rPr lang="en-US" dirty="0" err="1"/>
              <a:t>однако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смог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 </a:t>
            </a:r>
            <a:r>
              <a:rPr lang="en-US" dirty="0" err="1"/>
              <a:t>оправиться</a:t>
            </a:r>
            <a:r>
              <a:rPr lang="en-US" dirty="0"/>
              <a:t>.</a:t>
            </a:r>
            <a:endParaRPr lang="ru-RU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Ганс</a:t>
            </a:r>
            <a:r>
              <a:rPr lang="en-US" dirty="0"/>
              <a:t> </a:t>
            </a:r>
            <a:r>
              <a:rPr lang="en-US" dirty="0" err="1"/>
              <a:t>Христиан</a:t>
            </a:r>
            <a:r>
              <a:rPr lang="en-US" dirty="0"/>
              <a:t> </a:t>
            </a:r>
            <a:r>
              <a:rPr lang="en-US" dirty="0" err="1"/>
              <a:t>Андерсен</a:t>
            </a:r>
            <a:r>
              <a:rPr lang="en-US" dirty="0"/>
              <a:t> </a:t>
            </a:r>
            <a:r>
              <a:rPr lang="en-US" b="1" dirty="0" err="1"/>
              <a:t>умер</a:t>
            </a:r>
            <a:r>
              <a:rPr lang="en-US" dirty="0"/>
              <a:t> </a:t>
            </a:r>
            <a:r>
              <a:rPr lang="en-US" b="1" dirty="0"/>
              <a:t>4 </a:t>
            </a:r>
            <a:r>
              <a:rPr lang="en-US" b="1" dirty="0" err="1"/>
              <a:t>августа</a:t>
            </a:r>
            <a:r>
              <a:rPr lang="en-US" b="1" dirty="0"/>
              <a:t> 1875 г.</a:t>
            </a:r>
            <a:r>
              <a:rPr lang="en-US" dirty="0"/>
              <a:t> в </a:t>
            </a:r>
            <a:r>
              <a:rPr lang="en-US" dirty="0" err="1"/>
              <a:t>возрасте</a:t>
            </a:r>
            <a:r>
              <a:rPr lang="en-US" b="1" dirty="0"/>
              <a:t> 70 </a:t>
            </a:r>
            <a:r>
              <a:rPr lang="en-US" b="1" dirty="0" err="1"/>
              <a:t>лет</a:t>
            </a:r>
            <a:r>
              <a:rPr lang="en-US" dirty="0"/>
              <a:t>. </a:t>
            </a:r>
            <a:r>
              <a:rPr lang="en-US" dirty="0" err="1"/>
              <a:t>Великий</a:t>
            </a:r>
            <a:r>
              <a:rPr lang="en-US" dirty="0"/>
              <a:t> </a:t>
            </a:r>
            <a:r>
              <a:rPr lang="en-US" dirty="0" err="1"/>
              <a:t>сказочник</a:t>
            </a:r>
            <a:r>
              <a:rPr lang="en-US" dirty="0"/>
              <a:t> </a:t>
            </a:r>
            <a:r>
              <a:rPr lang="en-US" dirty="0" err="1"/>
              <a:t>был</a:t>
            </a:r>
            <a:r>
              <a:rPr lang="en-US" dirty="0"/>
              <a:t> </a:t>
            </a:r>
            <a:r>
              <a:rPr lang="en-US" dirty="0" err="1"/>
              <a:t>похоронен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кладбище</a:t>
            </a:r>
            <a:r>
              <a:rPr lang="en-US" dirty="0"/>
              <a:t> </a:t>
            </a:r>
            <a:r>
              <a:rPr lang="en-US" dirty="0" err="1"/>
              <a:t>Ассистэнс</a:t>
            </a:r>
            <a:r>
              <a:rPr lang="en-US" dirty="0"/>
              <a:t> в </a:t>
            </a:r>
            <a:r>
              <a:rPr lang="en-US" dirty="0" err="1"/>
              <a:t>Копенгагене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729903"/>
      </p:ext>
    </p:extLst>
  </p:cSld>
  <p:clrMapOvr>
    <a:masterClrMapping/>
  </p:clrMapOvr>
  <p:transition spd="slow" advTm="21188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xmlns="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тарый, стол, сидит, различны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79B1D06-7085-41B3-B0BA-E94BD5D8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5C55B-285C-4779-9BE5-6ECBA044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64" y="5121212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380190"/>
      </p:ext>
    </p:extLst>
  </p:cSld>
  <p:clrMapOvr>
    <a:masterClrMapping/>
  </p:clrMapOvr>
  <p:transition spd="slow" advTm="2234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ужчина, галстук, но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6B903B2-2BBB-4A42-901A-E620D41B7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693" r="2" b="3519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AD7A52-8E54-419A-9CC7-503181E4B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818" y="1664881"/>
            <a:ext cx="5907740" cy="30179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Ганс</a:t>
            </a:r>
            <a:r>
              <a:rPr lang="en-US" sz="3600" dirty="0"/>
              <a:t> </a:t>
            </a:r>
            <a:r>
              <a:rPr lang="en-US" sz="3600" dirty="0" err="1"/>
              <a:t>Христиан</a:t>
            </a:r>
            <a:r>
              <a:rPr lang="en-US" sz="3600" dirty="0"/>
              <a:t> </a:t>
            </a:r>
            <a:r>
              <a:rPr lang="en-US" sz="3600" dirty="0" err="1"/>
              <a:t>Андерсен</a:t>
            </a:r>
            <a:r>
              <a:rPr lang="en-US" sz="3600" dirty="0"/>
              <a:t> </a:t>
            </a:r>
            <a:r>
              <a:rPr lang="en-US" sz="3600" dirty="0" err="1"/>
              <a:t>родился</a:t>
            </a:r>
            <a:r>
              <a:rPr lang="en-US" sz="3600" dirty="0"/>
              <a:t> 2 </a:t>
            </a:r>
            <a:r>
              <a:rPr lang="en-US" sz="3600" dirty="0" err="1"/>
              <a:t>апреля</a:t>
            </a:r>
            <a:r>
              <a:rPr lang="en-US" sz="3600" dirty="0"/>
              <a:t> 1805 г. в </a:t>
            </a:r>
            <a:r>
              <a:rPr lang="en-US" sz="3600" dirty="0" err="1"/>
              <a:t>датском</a:t>
            </a:r>
            <a:r>
              <a:rPr lang="en-US" sz="3600" dirty="0"/>
              <a:t> </a:t>
            </a:r>
            <a:r>
              <a:rPr lang="en-US" sz="3600" dirty="0" err="1"/>
              <a:t>городе</a:t>
            </a:r>
            <a:r>
              <a:rPr lang="en-US" sz="3600" dirty="0"/>
              <a:t> </a:t>
            </a:r>
            <a:r>
              <a:rPr lang="en-US" sz="3600" dirty="0" err="1"/>
              <a:t>Оденсе</a:t>
            </a:r>
            <a:r>
              <a:rPr lang="en-US" sz="3600" dirty="0"/>
              <a:t>  в </a:t>
            </a:r>
            <a:r>
              <a:rPr lang="en-US" sz="3600" dirty="0" err="1"/>
              <a:t>семье</a:t>
            </a:r>
            <a:r>
              <a:rPr lang="en-US" sz="3600" dirty="0"/>
              <a:t> </a:t>
            </a:r>
            <a:r>
              <a:rPr lang="en-US" sz="3600" dirty="0" err="1"/>
              <a:t>сапожника</a:t>
            </a:r>
            <a:r>
              <a:rPr lang="en-US" sz="3600" dirty="0"/>
              <a:t> и </a:t>
            </a:r>
            <a:r>
              <a:rPr lang="en-US" sz="3600" dirty="0" err="1" smtClean="0"/>
              <a:t>прачки</a:t>
            </a:r>
            <a:r>
              <a:rPr lang="en-US" sz="3600" dirty="0"/>
              <a:t>.</a:t>
            </a:r>
            <a:endParaRPr lang="ru-RU" sz="4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6D0CB-666C-4FBB-A257-D73D632A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372" y="-324989"/>
            <a:ext cx="5742659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</a:rPr>
              <a:t>Биография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8059018"/>
      </p:ext>
    </p:extLst>
  </p:cSld>
  <p:clrMapOvr>
    <a:masterClrMapping/>
  </p:clrMapOvr>
  <p:transition spd="slow" advTm="8125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Рисунок 4" descr="Изображение выглядит как книга, текст, здание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C97CD34-F621-4EE8-BD4A-E0CDB74C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81" r="-1" b="15759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7017" y="4180344"/>
            <a:ext cx="10764983" cy="2677656"/>
          </a:xfrm>
          <a:prstGeom prst="rect">
            <a:avLst/>
          </a:prstGeom>
          <a:solidFill>
            <a:srgbClr val="815569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Андерсен-старший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читал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сыну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книги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делал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для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него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игрушки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рисовал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иллюстрации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к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своим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историям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Наверное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именно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от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отца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сказочник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унаследовал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невероятный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талант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к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рукоделию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он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умел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шить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вырезать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из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бумаги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не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только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отдельные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фигурки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животных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 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но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целые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сценки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Calibri"/>
              </a:rPr>
              <a:t>. 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87140"/>
      </p:ext>
    </p:extLst>
  </p:cSld>
  <p:clrMapOvr>
    <a:masterClrMapping/>
  </p:clrMapOvr>
  <p:transition spd="slow" advTm="1826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CE1AED4-C7FF-4468-BF54-4470A0A3E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книга, стары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1E8A55F-7D03-4826-B961-9BD6DED72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96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E94FAB-AA60-43B4-A2C3-3A940B9A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A3479FB-35EA-413C-A022-CB6945EAFB9D}"/>
              </a:ext>
            </a:extLst>
          </p:cNvPr>
          <p:cNvSpPr>
            <a:spLocks noGrp="1"/>
          </p:cNvSpPr>
          <p:nvPr/>
        </p:nvSpPr>
        <p:spPr>
          <a:xfrm>
            <a:off x="1070964" y="4197927"/>
            <a:ext cx="11121036" cy="2660073"/>
          </a:xfrm>
          <a:prstGeom prst="rect">
            <a:avLst/>
          </a:prstGeom>
          <a:solidFill>
            <a:srgbClr val="815569">
              <a:alpha val="56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ea typeface="+mn-lt"/>
                <a:cs typeface="+mn-lt"/>
              </a:rPr>
              <a:t>После смерти отца, Андерсену пришлось оставить учебу в школе и работать подмастерьем у сапожника. Эту работу он ненавидел.  Сердце будущего сказочника лежало к театру и книгам. Едва Андерсену исполнилось 14 лет, он уехал в Копенгаген. В кармане у подростка было всего 13 </a:t>
            </a:r>
            <a:r>
              <a:rPr lang="ru-RU" sz="2800" dirty="0" err="1">
                <a:solidFill>
                  <a:schemeClr val="bg1"/>
                </a:solidFill>
                <a:ea typeface="+mn-lt"/>
                <a:cs typeface="+mn-lt"/>
              </a:rPr>
              <a:t>риксдалеров</a:t>
            </a:r>
            <a:r>
              <a:rPr lang="ru-RU" sz="28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0425"/>
      </p:ext>
    </p:extLst>
  </p:cSld>
  <p:clrMapOvr>
    <a:masterClrMapping/>
  </p:clrMapOvr>
  <p:transition spd="slow" advTm="1718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8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20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9A14F-9CF2-4615-B62F-10B7F617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714" y="1"/>
            <a:ext cx="6052285" cy="12607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815569"/>
                </a:solidFill>
              </a:rPr>
              <a:t>Жизнь</a:t>
            </a:r>
            <a:r>
              <a:rPr lang="en-US" b="1" dirty="0">
                <a:solidFill>
                  <a:srgbClr val="815569"/>
                </a:solidFill>
              </a:rPr>
              <a:t> в </a:t>
            </a:r>
            <a:r>
              <a:rPr lang="en-US" b="1" dirty="0" err="1">
                <a:solidFill>
                  <a:srgbClr val="815569"/>
                </a:solidFill>
              </a:rPr>
              <a:t>столице</a:t>
            </a:r>
            <a:endParaRPr lang="en-US" b="1" dirty="0">
              <a:solidFill>
                <a:srgbClr val="815569"/>
              </a:solidFill>
            </a:endParaRPr>
          </a:p>
        </p:txBody>
      </p:sp>
      <p:pic>
        <p:nvPicPr>
          <p:cNvPr id="5" name="Рисунок 5" descr="Изображение выглядит как человек, мужчина, одежда, галст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682D881-FA19-4508-8B12-0E809171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0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5882FA-5F30-415F-A34B-46485764B204}"/>
              </a:ext>
            </a:extLst>
          </p:cNvPr>
          <p:cNvSpPr txBox="1"/>
          <p:nvPr/>
        </p:nvSpPr>
        <p:spPr>
          <a:xfrm>
            <a:off x="6082146" y="1260764"/>
            <a:ext cx="5735781" cy="49876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   </a:t>
            </a:r>
            <a:r>
              <a:rPr lang="en-US" sz="2400" dirty="0"/>
              <a:t>У </a:t>
            </a:r>
            <a:r>
              <a:rPr lang="en-US" sz="2400" dirty="0" err="1"/>
              <a:t>Андерсена</a:t>
            </a:r>
            <a:r>
              <a:rPr lang="en-US" sz="2400" dirty="0"/>
              <a:t> </a:t>
            </a:r>
            <a:r>
              <a:rPr lang="en-US" sz="2400" dirty="0" err="1"/>
              <a:t>был</a:t>
            </a:r>
            <a:r>
              <a:rPr lang="en-US" sz="2400" dirty="0"/>
              <a:t> </a:t>
            </a:r>
            <a:r>
              <a:rPr lang="en-US" sz="2400" dirty="0" err="1"/>
              <a:t>прекрасный</a:t>
            </a:r>
            <a:r>
              <a:rPr lang="en-US" sz="2400" dirty="0"/>
              <a:t> </a:t>
            </a:r>
            <a:r>
              <a:rPr lang="en-US" sz="2400" dirty="0" err="1"/>
              <a:t>голос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позволило</a:t>
            </a:r>
            <a:r>
              <a:rPr lang="en-US" sz="2400" dirty="0"/>
              <a:t> </a:t>
            </a:r>
            <a:r>
              <a:rPr lang="en-US" sz="2400" dirty="0" err="1"/>
              <a:t>ему</a:t>
            </a:r>
            <a:r>
              <a:rPr lang="en-US" sz="2400" dirty="0"/>
              <a:t> </a:t>
            </a:r>
            <a:r>
              <a:rPr lang="en-US" sz="2400" dirty="0" err="1"/>
              <a:t>устроиться</a:t>
            </a:r>
            <a:r>
              <a:rPr lang="en-US" sz="2400" dirty="0"/>
              <a:t> в </a:t>
            </a:r>
            <a:r>
              <a:rPr lang="en-US" sz="2400" dirty="0" err="1"/>
              <a:t>хор</a:t>
            </a:r>
            <a:r>
              <a:rPr lang="en-US" sz="2400" dirty="0"/>
              <a:t> </a:t>
            </a:r>
            <a:r>
              <a:rPr lang="en-US" sz="2400" dirty="0" err="1"/>
              <a:t>Королевского</a:t>
            </a:r>
            <a:r>
              <a:rPr lang="en-US" sz="2400" dirty="0"/>
              <a:t> </a:t>
            </a:r>
            <a:r>
              <a:rPr lang="en-US" sz="2400" dirty="0" err="1"/>
              <a:t>Театра</a:t>
            </a:r>
            <a:r>
              <a:rPr lang="en-US" sz="2400" dirty="0"/>
              <a:t>.  </a:t>
            </a:r>
            <a:r>
              <a:rPr lang="en-US" sz="2400" dirty="0" err="1"/>
              <a:t>Затем</a:t>
            </a:r>
            <a:r>
              <a:rPr lang="en-US" sz="2400" dirty="0"/>
              <a:t> </a:t>
            </a:r>
            <a:r>
              <a:rPr lang="en-US" sz="2400" dirty="0" err="1"/>
              <a:t>он</a:t>
            </a:r>
            <a:r>
              <a:rPr lang="en-US" sz="2400" dirty="0"/>
              <a:t> </a:t>
            </a:r>
            <a:r>
              <a:rPr lang="en-US" sz="2400" dirty="0" err="1"/>
              <a:t>пробовал</a:t>
            </a:r>
            <a:r>
              <a:rPr lang="en-US" sz="2400" dirty="0"/>
              <a:t> </a:t>
            </a:r>
            <a:r>
              <a:rPr lang="en-US" sz="2400" dirty="0" err="1"/>
              <a:t>себя</a:t>
            </a:r>
            <a:r>
              <a:rPr lang="en-US" sz="2400" dirty="0"/>
              <a:t> в </a:t>
            </a:r>
            <a:r>
              <a:rPr lang="en-US" sz="2400" dirty="0" err="1"/>
              <a:t>качестве</a:t>
            </a:r>
            <a:r>
              <a:rPr lang="en-US" sz="2400" dirty="0"/>
              <a:t> </a:t>
            </a:r>
            <a:r>
              <a:rPr lang="en-US" sz="2400" dirty="0" err="1"/>
              <a:t>танцора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из-за</a:t>
            </a:r>
            <a:r>
              <a:rPr lang="en-US" sz="2400" dirty="0"/>
              <a:t> </a:t>
            </a:r>
            <a:r>
              <a:rPr lang="en-US" sz="2400" dirty="0" err="1"/>
              <a:t>нестандартного</a:t>
            </a:r>
            <a:r>
              <a:rPr lang="en-US" sz="2400" dirty="0"/>
              <a:t> </a:t>
            </a:r>
            <a:r>
              <a:rPr lang="en-US" sz="2400" dirty="0" err="1"/>
              <a:t>телосложения</a:t>
            </a:r>
            <a:r>
              <a:rPr lang="en-US" sz="2400" dirty="0"/>
              <a:t> у </a:t>
            </a:r>
            <a:r>
              <a:rPr lang="en-US" sz="2400" dirty="0" err="1"/>
              <a:t>будущего</a:t>
            </a:r>
            <a:r>
              <a:rPr lang="en-US" sz="2400" dirty="0"/>
              <a:t> </a:t>
            </a:r>
            <a:r>
              <a:rPr lang="en-US" sz="2400" dirty="0" err="1"/>
              <a:t>писателя</a:t>
            </a:r>
            <a:r>
              <a:rPr lang="en-US" sz="2400" dirty="0"/>
              <a:t> </a:t>
            </a:r>
            <a:r>
              <a:rPr lang="en-US" sz="2400" smtClean="0"/>
              <a:t>ничего</a:t>
            </a:r>
            <a:r>
              <a:rPr lang="en-US" sz="2400" dirty="0" smtClean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вышло</a:t>
            </a:r>
            <a:r>
              <a:rPr lang="en-US" sz="2400" dirty="0"/>
              <a:t>. </a:t>
            </a:r>
            <a:r>
              <a:rPr lang="en-US" sz="2400" dirty="0" err="1"/>
              <a:t>Однажды</a:t>
            </a:r>
            <a:r>
              <a:rPr lang="en-US" sz="2400" dirty="0"/>
              <a:t> </a:t>
            </a:r>
            <a:r>
              <a:rPr lang="en-US" sz="2400" dirty="0" err="1"/>
              <a:t>юноша</a:t>
            </a:r>
            <a:r>
              <a:rPr lang="en-US" sz="2400" dirty="0"/>
              <a:t> </a:t>
            </a:r>
            <a:r>
              <a:rPr lang="en-US" sz="2400" dirty="0" err="1"/>
              <a:t>показал</a:t>
            </a:r>
            <a:r>
              <a:rPr lang="en-US" sz="2400" dirty="0"/>
              <a:t> </a:t>
            </a:r>
            <a:r>
              <a:rPr lang="en-US" sz="2400" dirty="0" err="1"/>
              <a:t>директору</a:t>
            </a:r>
            <a:r>
              <a:rPr lang="en-US" sz="2400" dirty="0"/>
              <a:t> </a:t>
            </a:r>
            <a:r>
              <a:rPr lang="en-US" sz="2400" dirty="0" err="1"/>
              <a:t>Королевского</a:t>
            </a:r>
            <a:r>
              <a:rPr lang="en-US" sz="2400" dirty="0"/>
              <a:t> </a:t>
            </a:r>
            <a:r>
              <a:rPr lang="en-US" sz="2400" dirty="0" err="1"/>
              <a:t>Театра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рукописи</a:t>
            </a:r>
            <a:r>
              <a:rPr lang="en-US" sz="2400" dirty="0"/>
              <a:t>. </a:t>
            </a:r>
            <a:r>
              <a:rPr lang="en-US" sz="2400" dirty="0" err="1"/>
              <a:t>Йонас</a:t>
            </a:r>
            <a:r>
              <a:rPr lang="en-US" sz="2400" dirty="0"/>
              <a:t> </a:t>
            </a:r>
            <a:r>
              <a:rPr lang="en-US" sz="2400" dirty="0" err="1"/>
              <a:t>Коллин</a:t>
            </a:r>
            <a:r>
              <a:rPr lang="en-US" sz="2400" dirty="0"/>
              <a:t> </a:t>
            </a:r>
            <a:r>
              <a:rPr lang="en-US" sz="2400" dirty="0" err="1"/>
              <a:t>прочел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- и </a:t>
            </a:r>
            <a:r>
              <a:rPr lang="en-US" sz="2400" dirty="0" err="1"/>
              <a:t>восхитился</a:t>
            </a:r>
            <a:r>
              <a:rPr lang="en-US" sz="2400" dirty="0"/>
              <a:t> </a:t>
            </a:r>
            <a:r>
              <a:rPr lang="en-US" sz="2400" dirty="0" err="1"/>
              <a:t>талантом</a:t>
            </a:r>
            <a:r>
              <a:rPr lang="en-US" sz="2400" dirty="0"/>
              <a:t> </a:t>
            </a:r>
            <a:r>
              <a:rPr lang="en-US" sz="2400" dirty="0" err="1"/>
              <a:t>Ганса</a:t>
            </a:r>
            <a:r>
              <a:rPr lang="en-US" sz="2400" dirty="0"/>
              <a:t> </a:t>
            </a:r>
            <a:r>
              <a:rPr lang="en-US" sz="2400" dirty="0" err="1"/>
              <a:t>Христиана</a:t>
            </a:r>
            <a:r>
              <a:rPr lang="en-US" sz="2400" dirty="0"/>
              <a:t>, а </a:t>
            </a:r>
            <a:r>
              <a:rPr lang="en-US" sz="2400" dirty="0" err="1"/>
              <a:t>потому</a:t>
            </a:r>
            <a:r>
              <a:rPr lang="en-US" sz="2400" dirty="0"/>
              <a:t> </a:t>
            </a:r>
            <a:r>
              <a:rPr lang="en-US" sz="2400" dirty="0" err="1"/>
              <a:t>обратился</a:t>
            </a:r>
            <a:r>
              <a:rPr lang="en-US" sz="2400" dirty="0"/>
              <a:t> к </a:t>
            </a:r>
            <a:r>
              <a:rPr lang="en-US" sz="2400" dirty="0" err="1"/>
              <a:t>королю</a:t>
            </a:r>
            <a:r>
              <a:rPr lang="en-US" sz="2400" dirty="0"/>
              <a:t> </a:t>
            </a:r>
            <a:r>
              <a:rPr lang="en-US" sz="2400" dirty="0" err="1"/>
              <a:t>Дании</a:t>
            </a:r>
            <a:r>
              <a:rPr lang="en-US" sz="2400" dirty="0"/>
              <a:t> с </a:t>
            </a:r>
            <a:r>
              <a:rPr lang="en-US" sz="2400" dirty="0" err="1"/>
              <a:t>просьбой</a:t>
            </a:r>
            <a:r>
              <a:rPr lang="en-US" sz="2400" dirty="0"/>
              <a:t> </a:t>
            </a:r>
            <a:r>
              <a:rPr lang="en-US" sz="2400" dirty="0" err="1"/>
              <a:t>выделить</a:t>
            </a:r>
            <a:r>
              <a:rPr lang="en-US" sz="2400" dirty="0"/>
              <a:t> </a:t>
            </a:r>
            <a:r>
              <a:rPr lang="en-US" sz="2400" dirty="0" err="1"/>
              <a:t>сумму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обучение</a:t>
            </a:r>
            <a:r>
              <a:rPr lang="en-US" sz="2400" dirty="0"/>
              <a:t> </a:t>
            </a:r>
            <a:r>
              <a:rPr lang="en-US" sz="2400" dirty="0" err="1"/>
              <a:t>молодого</a:t>
            </a:r>
            <a:r>
              <a:rPr lang="en-US" sz="2400" dirty="0"/>
              <a:t> </a:t>
            </a:r>
            <a:r>
              <a:rPr lang="en-US" sz="2400" dirty="0" err="1"/>
              <a:t>человека</a:t>
            </a:r>
            <a:r>
              <a:rPr lang="en-US" sz="2400" dirty="0"/>
              <a:t>. 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766653258"/>
      </p:ext>
    </p:extLst>
  </p:cSld>
  <p:clrMapOvr>
    <a:masterClrMapping/>
  </p:clrMapOvr>
  <p:transition spd="slow" advTm="25312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75ECB6F-A284-4F60-A5A9-DEA163A5F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6" r="143" b="6160"/>
          <a:stretch/>
        </p:blipFill>
        <p:spPr>
          <a:xfrm>
            <a:off x="2035832" y="2042"/>
            <a:ext cx="10161929" cy="6779609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3BADAFD-7A69-4C1E-B3E4-97A9E6EC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1830090"/>
            <a:ext cx="5383224" cy="5022609"/>
          </a:xfrm>
          <a:solidFill>
            <a:srgbClr val="815569">
              <a:alpha val="60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Свою первую книгу Андерсен выпустил в 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1829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 году. Фантастическая история </a:t>
            </a:r>
            <a:r>
              <a:rPr lang="ru-RU" b="1" dirty="0" smtClean="0">
                <a:solidFill>
                  <a:schemeClr val="bg1"/>
                </a:solidFill>
                <a:ea typeface="+mn-lt"/>
                <a:cs typeface="+mn-lt"/>
              </a:rPr>
              <a:t>«Пешее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b="1" dirty="0" smtClean="0">
                <a:solidFill>
                  <a:schemeClr val="bg1"/>
                </a:solidFill>
                <a:ea typeface="+mn-lt"/>
                <a:cs typeface="+mn-lt"/>
              </a:rPr>
              <a:t>путешествие от 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канала </a:t>
            </a:r>
            <a:r>
              <a:rPr lang="ru-RU" b="1" dirty="0" err="1" smtClean="0">
                <a:solidFill>
                  <a:schemeClr val="bg1"/>
                </a:solidFill>
                <a:ea typeface="+mn-lt"/>
                <a:cs typeface="+mn-lt"/>
              </a:rPr>
              <a:t>Холмен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b="1" dirty="0" smtClean="0">
                <a:solidFill>
                  <a:schemeClr val="bg1"/>
                </a:solidFill>
                <a:ea typeface="+mn-lt"/>
                <a:cs typeface="+mn-lt"/>
              </a:rPr>
              <a:t>к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b="1" dirty="0" smtClean="0">
                <a:solidFill>
                  <a:schemeClr val="bg1"/>
                </a:solidFill>
                <a:ea typeface="+mn-lt"/>
                <a:cs typeface="+mn-lt"/>
              </a:rPr>
              <a:t>восточной оконечности</a:t>
            </a:r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  <a:ea typeface="+mn-lt"/>
                <a:cs typeface="+mn-lt"/>
              </a:rPr>
              <a:t>Амагера</a:t>
            </a:r>
            <a:r>
              <a:rPr lang="ru-RU" b="1" dirty="0" smtClean="0">
                <a:solidFill>
                  <a:schemeClr val="bg1"/>
                </a:solidFill>
                <a:ea typeface="+mn-lt"/>
                <a:cs typeface="+mn-lt"/>
              </a:rPr>
              <a:t>». </a:t>
            </a:r>
            <a:r>
              <a:rPr lang="ru-RU" dirty="0" smtClean="0">
                <a:solidFill>
                  <a:schemeClr val="bg1"/>
                </a:solidFill>
                <a:ea typeface="+mn-lt"/>
                <a:cs typeface="+mn-lt"/>
              </a:rPr>
              <a:t>Благодаря 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этому рассказу писатель </a:t>
            </a:r>
            <a:r>
              <a:rPr lang="ru-RU" dirty="0" smtClean="0">
                <a:solidFill>
                  <a:schemeClr val="bg1"/>
                </a:solidFill>
                <a:ea typeface="+mn-lt"/>
                <a:cs typeface="+mn-lt"/>
              </a:rPr>
              <a:t>стал популярным 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на родине.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362"/>
      </p:ext>
    </p:extLst>
  </p:cSld>
  <p:clrMapOvr>
    <a:masterClrMapping/>
  </p:clrMapOvr>
  <p:transition spd="slow" advTm="15766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764E0904-5ABD-4DC7-8562-C38580C95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книга, человек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07EE34E-7C7A-4C84-884E-D2A22195F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8B9D48-88DD-48B6-AB3F-6D6D9CD4F2D4}"/>
              </a:ext>
            </a:extLst>
          </p:cNvPr>
          <p:cNvSpPr txBox="1"/>
          <p:nvPr/>
        </p:nvSpPr>
        <p:spPr>
          <a:xfrm>
            <a:off x="612477" y="1719532"/>
            <a:ext cx="4698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0DA729E-76C7-4FFD-9A09-AEE553F3B66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0873" y="3707859"/>
            <a:ext cx="6679853" cy="2734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500" dirty="0" err="1">
                <a:ea typeface="+mn-lt"/>
                <a:cs typeface="+mn-lt"/>
              </a:rPr>
              <a:t>Андерсен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ни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разу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не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был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 smtClean="0">
                <a:ea typeface="+mn-lt"/>
                <a:cs typeface="+mn-lt"/>
              </a:rPr>
              <a:t>женат</a:t>
            </a:r>
            <a:r>
              <a:rPr lang="en-US" sz="2500" dirty="0" smtClean="0">
                <a:ea typeface="+mn-lt"/>
                <a:cs typeface="+mn-lt"/>
              </a:rPr>
              <a:t>, к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тому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же</a:t>
            </a:r>
            <a:r>
              <a:rPr lang="en-US" sz="2500" dirty="0">
                <a:ea typeface="+mn-lt"/>
                <a:cs typeface="+mn-lt"/>
              </a:rPr>
              <a:t> у </a:t>
            </a:r>
            <a:r>
              <a:rPr lang="en-US" sz="2500" dirty="0" err="1">
                <a:ea typeface="+mn-lt"/>
                <a:cs typeface="+mn-lt"/>
              </a:rPr>
              <a:t>него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никогда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не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было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 smtClean="0">
                <a:ea typeface="+mn-lt"/>
                <a:cs typeface="+mn-lt"/>
              </a:rPr>
              <a:t>детей.Более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того</a:t>
            </a:r>
            <a:r>
              <a:rPr lang="en-US" sz="2500" dirty="0">
                <a:ea typeface="+mn-lt"/>
                <a:cs typeface="+mn-lt"/>
              </a:rPr>
              <a:t>, </a:t>
            </a:r>
            <a:r>
              <a:rPr lang="en-US" sz="2500" dirty="0" err="1">
                <a:ea typeface="+mn-lt"/>
                <a:cs typeface="+mn-lt"/>
              </a:rPr>
              <a:t>он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всегда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боялся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детей</a:t>
            </a:r>
            <a:r>
              <a:rPr lang="en-US" sz="2500" dirty="0">
                <a:ea typeface="+mn-lt"/>
                <a:cs typeface="+mn-lt"/>
              </a:rPr>
              <a:t>. </a:t>
            </a:r>
            <a:r>
              <a:rPr lang="en-US" sz="2500" dirty="0" smtClean="0">
                <a:ea typeface="+mn-lt"/>
                <a:cs typeface="+mn-lt"/>
              </a:rPr>
              <a:t>     </a:t>
            </a:r>
            <a:r>
              <a:rPr lang="en-US" sz="2500" dirty="0" err="1" smtClean="0">
                <a:ea typeface="+mn-lt"/>
                <a:cs typeface="+mn-lt"/>
              </a:rPr>
              <a:t>Скорее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всего</a:t>
            </a:r>
            <a:r>
              <a:rPr lang="en-US" sz="2500" dirty="0">
                <a:ea typeface="+mn-lt"/>
                <a:cs typeface="+mn-lt"/>
              </a:rPr>
              <a:t>, </a:t>
            </a:r>
            <a:r>
              <a:rPr lang="en-US" sz="2500" dirty="0" err="1">
                <a:ea typeface="+mn-lt"/>
                <a:cs typeface="+mn-lt"/>
              </a:rPr>
              <a:t>причина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была</a:t>
            </a:r>
            <a:r>
              <a:rPr lang="en-US" sz="2500" dirty="0">
                <a:ea typeface="+mn-lt"/>
                <a:cs typeface="+mn-lt"/>
              </a:rPr>
              <a:t> в </a:t>
            </a:r>
            <a:r>
              <a:rPr lang="en-US" sz="2500" dirty="0" err="1">
                <a:ea typeface="+mn-lt"/>
                <a:cs typeface="+mn-lt"/>
              </a:rPr>
              <a:t>том</a:t>
            </a:r>
            <a:r>
              <a:rPr lang="en-US" sz="2500" dirty="0">
                <a:ea typeface="+mn-lt"/>
                <a:cs typeface="+mn-lt"/>
              </a:rPr>
              <a:t>, </a:t>
            </a:r>
            <a:r>
              <a:rPr lang="en-US" sz="2500" dirty="0" err="1">
                <a:ea typeface="+mn-lt"/>
                <a:cs typeface="+mn-lt"/>
              </a:rPr>
              <a:t>что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он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пережил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слишком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большое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smtClean="0">
                <a:ea typeface="+mn-lt"/>
                <a:cs typeface="+mn-lt"/>
              </a:rPr>
              <a:t>              </a:t>
            </a:r>
            <a:r>
              <a:rPr lang="en-US" sz="2500" dirty="0" err="1" smtClean="0">
                <a:ea typeface="+mn-lt"/>
                <a:cs typeface="+mn-lt"/>
              </a:rPr>
              <a:t>количество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издевательств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со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 smtClean="0">
                <a:ea typeface="+mn-lt"/>
                <a:cs typeface="+mn-lt"/>
              </a:rPr>
              <a:t>стороны</a:t>
            </a:r>
            <a:r>
              <a:rPr lang="en-US" sz="2500" dirty="0" smtClean="0">
                <a:ea typeface="+mn-lt"/>
                <a:cs typeface="+mn-lt"/>
              </a:rPr>
              <a:t> </a:t>
            </a:r>
            <a:r>
              <a:rPr lang="en-US" sz="2500" dirty="0" err="1" smtClean="0">
                <a:ea typeface="+mn-lt"/>
                <a:cs typeface="+mn-lt"/>
              </a:rPr>
              <a:t>сверстников</a:t>
            </a:r>
            <a:r>
              <a:rPr lang="en-US" sz="2500" dirty="0">
                <a:ea typeface="+mn-lt"/>
                <a:cs typeface="+mn-lt"/>
              </a:rPr>
              <a:t>, </a:t>
            </a:r>
            <a:r>
              <a:rPr lang="en-US" sz="2500" dirty="0" err="1">
                <a:ea typeface="+mn-lt"/>
                <a:cs typeface="+mn-lt"/>
              </a:rPr>
              <a:t>когда</a:t>
            </a:r>
            <a:r>
              <a:rPr lang="en-US" sz="2500" dirty="0">
                <a:ea typeface="+mn-lt"/>
                <a:cs typeface="+mn-lt"/>
              </a:rPr>
              <a:t> </a:t>
            </a:r>
            <a:r>
              <a:rPr lang="en-US" sz="2500" dirty="0" err="1">
                <a:ea typeface="+mn-lt"/>
                <a:cs typeface="+mn-lt"/>
              </a:rPr>
              <a:t>учился</a:t>
            </a:r>
            <a:r>
              <a:rPr lang="en-US" sz="2500" dirty="0">
                <a:ea typeface="+mn-lt"/>
                <a:cs typeface="+mn-lt"/>
              </a:rPr>
              <a:t> в </a:t>
            </a:r>
            <a:r>
              <a:rPr lang="en-US" sz="2500" dirty="0" err="1">
                <a:ea typeface="+mn-lt"/>
                <a:cs typeface="+mn-lt"/>
              </a:rPr>
              <a:t>школе</a:t>
            </a:r>
            <a:r>
              <a:rPr lang="en-US" sz="2500" dirty="0">
                <a:ea typeface="+mn-lt"/>
                <a:cs typeface="+mn-lt"/>
              </a:rPr>
              <a:t>. 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6819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4171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96EF6-792E-4CB4-92AF-34F5CC08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5362"/>
            <a:ext cx="5019134" cy="476381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В это трудно поверить, но гениальный писатель был поразительно неграмотным человеком, свои шедевры, которые знают дети во всем мире, он писал со множеством ошибок, по одному из мнений, он также страдал </a:t>
            </a:r>
            <a:r>
              <a:rPr lang="ru-RU" dirty="0" err="1" smtClean="0">
                <a:ea typeface="+mn-lt"/>
                <a:cs typeface="+mn-lt"/>
              </a:rPr>
              <a:t>дислексией</a:t>
            </a:r>
            <a:r>
              <a:rPr lang="ru-RU" dirty="0" smtClean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внешний, фотография, человек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79D9191-DE37-4D5A-8414-3A1E5344F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7" r="2" b="2555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2219400"/>
      </p:ext>
    </p:extLst>
  </p:cSld>
  <p:clrMapOvr>
    <a:masterClrMapping/>
  </p:clrMapOvr>
  <p:transition spd="slow" advTm="15407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фотография, женщина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1EE8F98-EA0E-4314-A195-0767B4590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10" b="1"/>
          <a:stretch/>
        </p:blipFill>
        <p:spPr>
          <a:xfrm>
            <a:off x="4194766" y="10"/>
            <a:ext cx="8004343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A985AF-3AAB-44C9-8251-ACDE82FD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529"/>
            <a:ext cx="5357394" cy="4864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ea typeface="+mn-lt"/>
                <a:cs typeface="+mn-lt"/>
              </a:rPr>
              <a:t>В 1847</a:t>
            </a:r>
            <a:r>
              <a:rPr lang="ru-RU" dirty="0">
                <a:ea typeface="+mn-lt"/>
                <a:cs typeface="+mn-lt"/>
              </a:rPr>
              <a:t> году писатель выпустил новое произведение - автобиографическую </a:t>
            </a:r>
            <a:r>
              <a:rPr lang="ru-RU" b="1" dirty="0">
                <a:ea typeface="+mn-lt"/>
                <a:cs typeface="+mn-lt"/>
              </a:rPr>
              <a:t>"Сказку моей жизни".</a:t>
            </a:r>
            <a:r>
              <a:rPr lang="ru-RU" dirty="0">
                <a:ea typeface="+mn-lt"/>
                <a:cs typeface="+mn-lt"/>
              </a:rPr>
              <a:t> Здесь он рассказывал о встречах с весьма известными и влиятельными людьми, о своем жизненном пути.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857510"/>
      </p:ext>
    </p:extLst>
  </p:cSld>
  <p:clrMapOvr>
    <a:masterClrMapping/>
  </p:clrMapOvr>
  <p:transition spd="slow" advTm="11375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358</Words>
  <Application>Microsoft Office PowerPoint</Application>
  <PresentationFormat>Произвольный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BrushVTI</vt:lpstr>
      <vt:lpstr>BrushVTI</vt:lpstr>
      <vt:lpstr>"История сказочника Ганса Христиана Андерсена, который боялся детей" </vt:lpstr>
      <vt:lpstr>Биография </vt:lpstr>
      <vt:lpstr>Презентация PowerPoint</vt:lpstr>
      <vt:lpstr>Презентация PowerPoint</vt:lpstr>
      <vt:lpstr>Жизнь в столице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work</cp:lastModifiedBy>
  <cp:revision>779</cp:revision>
  <dcterms:created xsi:type="dcterms:W3CDTF">2020-04-20T08:19:40Z</dcterms:created>
  <dcterms:modified xsi:type="dcterms:W3CDTF">2020-04-24T08:11:18Z</dcterms:modified>
</cp:coreProperties>
</file>