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4" r:id="rId2"/>
  </p:sldMasterIdLst>
  <p:notesMasterIdLst>
    <p:notesMasterId r:id="rId113"/>
  </p:notesMasterIdLst>
  <p:sldIdLst>
    <p:sldId id="695" r:id="rId3"/>
    <p:sldId id="1193" r:id="rId4"/>
    <p:sldId id="1194" r:id="rId5"/>
    <p:sldId id="1195" r:id="rId6"/>
    <p:sldId id="1196" r:id="rId7"/>
    <p:sldId id="1197" r:id="rId8"/>
    <p:sldId id="1199" r:id="rId9"/>
    <p:sldId id="1200" r:id="rId10"/>
    <p:sldId id="1163" r:id="rId11"/>
    <p:sldId id="590" r:id="rId12"/>
    <p:sldId id="1164" r:id="rId13"/>
    <p:sldId id="1239" r:id="rId14"/>
    <p:sldId id="596" r:id="rId15"/>
    <p:sldId id="1165" r:id="rId16"/>
    <p:sldId id="1166" r:id="rId17"/>
    <p:sldId id="1167" r:id="rId18"/>
    <p:sldId id="1213" r:id="rId19"/>
    <p:sldId id="1178" r:id="rId20"/>
    <p:sldId id="1022" r:id="rId21"/>
    <p:sldId id="1024" r:id="rId22"/>
    <p:sldId id="1025" r:id="rId23"/>
    <p:sldId id="1026" r:id="rId24"/>
    <p:sldId id="1027" r:id="rId25"/>
    <p:sldId id="1028" r:id="rId26"/>
    <p:sldId id="632" r:id="rId27"/>
    <p:sldId id="966" r:id="rId28"/>
    <p:sldId id="1180" r:id="rId29"/>
    <p:sldId id="967" r:id="rId30"/>
    <p:sldId id="968" r:id="rId31"/>
    <p:sldId id="969" r:id="rId32"/>
    <p:sldId id="970" r:id="rId33"/>
    <p:sldId id="1077" r:id="rId34"/>
    <p:sldId id="1078" r:id="rId35"/>
    <p:sldId id="1079" r:id="rId36"/>
    <p:sldId id="1080" r:id="rId37"/>
    <p:sldId id="1086" r:id="rId38"/>
    <p:sldId id="1087" r:id="rId39"/>
    <p:sldId id="1088" r:id="rId40"/>
    <p:sldId id="1089" r:id="rId41"/>
    <p:sldId id="1090" r:id="rId42"/>
    <p:sldId id="1099" r:id="rId43"/>
    <p:sldId id="1100" r:id="rId44"/>
    <p:sldId id="1101" r:id="rId45"/>
    <p:sldId id="1102" r:id="rId46"/>
    <p:sldId id="1232" r:id="rId47"/>
    <p:sldId id="1233" r:id="rId48"/>
    <p:sldId id="1234" r:id="rId49"/>
    <p:sldId id="1235" r:id="rId50"/>
    <p:sldId id="1236" r:id="rId51"/>
    <p:sldId id="1240" r:id="rId52"/>
    <p:sldId id="1241" r:id="rId53"/>
    <p:sldId id="1242" r:id="rId54"/>
    <p:sldId id="1243" r:id="rId55"/>
    <p:sldId id="1110" r:id="rId56"/>
    <p:sldId id="1114" r:id="rId57"/>
    <p:sldId id="1116" r:id="rId58"/>
    <p:sldId id="1117" r:id="rId59"/>
    <p:sldId id="1118" r:id="rId60"/>
    <p:sldId id="1119" r:id="rId61"/>
    <p:sldId id="1120" r:id="rId62"/>
    <p:sldId id="1121" r:id="rId63"/>
    <p:sldId id="1122" r:id="rId64"/>
    <p:sldId id="1123" r:id="rId65"/>
    <p:sldId id="1124" r:id="rId66"/>
    <p:sldId id="1229" r:id="rId67"/>
    <p:sldId id="1230" r:id="rId68"/>
    <p:sldId id="1231" r:id="rId69"/>
    <p:sldId id="1125" r:id="rId70"/>
    <p:sldId id="1128" r:id="rId71"/>
    <p:sldId id="1129" r:id="rId72"/>
    <p:sldId id="1130" r:id="rId73"/>
    <p:sldId id="1131" r:id="rId74"/>
    <p:sldId id="1132" r:id="rId75"/>
    <p:sldId id="1133" r:id="rId76"/>
    <p:sldId id="1134" r:id="rId77"/>
    <p:sldId id="1135" r:id="rId78"/>
    <p:sldId id="1201" r:id="rId79"/>
    <p:sldId id="1202" r:id="rId80"/>
    <p:sldId id="1203" r:id="rId81"/>
    <p:sldId id="1204" r:id="rId82"/>
    <p:sldId id="1205" r:id="rId83"/>
    <p:sldId id="1206" r:id="rId84"/>
    <p:sldId id="1207" r:id="rId85"/>
    <p:sldId id="1208" r:id="rId86"/>
    <p:sldId id="1143" r:id="rId87"/>
    <p:sldId id="1144" r:id="rId88"/>
    <p:sldId id="1145" r:id="rId89"/>
    <p:sldId id="1146" r:id="rId90"/>
    <p:sldId id="1147" r:id="rId91"/>
    <p:sldId id="1148" r:id="rId92"/>
    <p:sldId id="1237" r:id="rId93"/>
    <p:sldId id="1149" r:id="rId94"/>
    <p:sldId id="1150" r:id="rId95"/>
    <p:sldId id="1151" r:id="rId96"/>
    <p:sldId id="1152" r:id="rId97"/>
    <p:sldId id="1238" r:id="rId98"/>
    <p:sldId id="1153" r:id="rId99"/>
    <p:sldId id="1244" r:id="rId100"/>
    <p:sldId id="1245" r:id="rId101"/>
    <p:sldId id="1246" r:id="rId102"/>
    <p:sldId id="1247" r:id="rId103"/>
    <p:sldId id="1255" r:id="rId104"/>
    <p:sldId id="1256" r:id="rId105"/>
    <p:sldId id="1257" r:id="rId106"/>
    <p:sldId id="1258" r:id="rId107"/>
    <p:sldId id="1251" r:id="rId108"/>
    <p:sldId id="1252" r:id="rId109"/>
    <p:sldId id="1253" r:id="rId110"/>
    <p:sldId id="1254" r:id="rId111"/>
    <p:sldId id="1055" r:id="rId112"/>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3">
          <p15:clr>
            <a:srgbClr val="A4A3A4"/>
          </p15:clr>
        </p15:guide>
        <p15:guide id="2" orient="horz" pos="1001">
          <p15:clr>
            <a:srgbClr val="A4A3A4"/>
          </p15:clr>
        </p15:guide>
        <p15:guide id="3" orient="horz" pos="751">
          <p15:clr>
            <a:srgbClr val="A4A3A4"/>
          </p15:clr>
        </p15:guide>
        <p15:guide id="4" orient="horz" pos="4184">
          <p15:clr>
            <a:srgbClr val="A4A3A4"/>
          </p15:clr>
        </p15:guide>
        <p15:guide id="5" orient="horz" pos="4018">
          <p15:clr>
            <a:srgbClr val="A4A3A4"/>
          </p15:clr>
        </p15:guide>
        <p15:guide id="6" pos="2880">
          <p15:clr>
            <a:srgbClr val="A4A3A4"/>
          </p15:clr>
        </p15:guide>
        <p15:guide id="7" pos="185">
          <p15:clr>
            <a:srgbClr val="A4A3A4"/>
          </p15:clr>
        </p15:guide>
        <p15:guide id="8" pos="5581">
          <p15:clr>
            <a:srgbClr val="A4A3A4"/>
          </p15:clr>
        </p15:guide>
      </p15:sldGuideLst>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1913"/>
    <a:srgbClr val="002147"/>
    <a:srgbClr val="747679"/>
    <a:srgbClr val="E7B513"/>
    <a:srgbClr val="FFFFFF"/>
    <a:srgbClr val="E7E7E7"/>
    <a:srgbClr val="000000"/>
    <a:srgbClr val="717EBD"/>
    <a:srgbClr val="DC91AE"/>
    <a:srgbClr val="E8D3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2" autoAdjust="0"/>
    <p:restoredTop sz="94980" autoAdjust="0"/>
  </p:normalViewPr>
  <p:slideViewPr>
    <p:cSldViewPr snapToGrid="0" snapToObjects="1" showGuides="1">
      <p:cViewPr varScale="1">
        <p:scale>
          <a:sx n="77" d="100"/>
          <a:sy n="77" d="100"/>
        </p:scale>
        <p:origin x="1694" y="72"/>
      </p:cViewPr>
      <p:guideLst>
        <p:guide orient="horz" pos="1413"/>
        <p:guide orient="horz" pos="1001"/>
        <p:guide orient="horz" pos="751"/>
        <p:guide orient="horz" pos="4184"/>
        <p:guide orient="horz" pos="4018"/>
        <p:guide pos="2880"/>
        <p:guide pos="185"/>
        <p:guide pos="5581"/>
      </p:guideLst>
    </p:cSldViewPr>
  </p:slideViewPr>
  <p:outlineViewPr>
    <p:cViewPr>
      <p:scale>
        <a:sx n="33" d="100"/>
        <a:sy n="33" d="100"/>
      </p:scale>
      <p:origin x="0" y="10368"/>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7" d="100"/>
          <a:sy n="87" d="100"/>
        </p:scale>
        <p:origin x="-894" y="-84"/>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0735EB2F-B47E-4445-91F4-D9443CBB4576}" type="datetimeFigureOut">
              <a:rPr lang="en-US" smtClean="0"/>
              <a:pPr/>
              <a:t>4/19/2016</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7824AA49-C5C6-C649-82FA-42EB664AA029}" type="slidenum">
              <a:rPr lang="en-US" smtClean="0"/>
              <a:pPr/>
              <a:t>‹#›</a:t>
            </a:fld>
            <a:endParaRPr lang="en-US"/>
          </a:p>
        </p:txBody>
      </p:sp>
    </p:spTree>
    <p:extLst>
      <p:ext uri="{BB962C8B-B14F-4D97-AF65-F5344CB8AC3E}">
        <p14:creationId xmlns:p14="http://schemas.microsoft.com/office/powerpoint/2010/main" val="17914725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1</a:t>
            </a:fld>
            <a:endParaRPr lang="en-US"/>
          </a:p>
        </p:txBody>
      </p:sp>
    </p:spTree>
    <p:extLst>
      <p:ext uri="{BB962C8B-B14F-4D97-AF65-F5344CB8AC3E}">
        <p14:creationId xmlns:p14="http://schemas.microsoft.com/office/powerpoint/2010/main" val="134111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The dictionary </a:t>
            </a:r>
            <a:r>
              <a:rPr lang="en-GB" dirty="0" err="1" smtClean="0"/>
              <a:t>relaunched</a:t>
            </a:r>
            <a:r>
              <a:rPr lang="en-GB" dirty="0" smtClean="0"/>
              <a:t> a week back</a:t>
            </a:r>
            <a:r>
              <a:rPr lang="en-GB" baseline="0" dirty="0" smtClean="0"/>
              <a:t> with adding Russian, Chinese to its content</a:t>
            </a:r>
          </a:p>
          <a:p>
            <a:r>
              <a:rPr lang="en-GB" baseline="0" dirty="0" smtClean="0"/>
              <a:t>2- The introduction of Portuguese as a new joiner to the site</a:t>
            </a:r>
          </a:p>
          <a:p>
            <a:r>
              <a:rPr lang="en-GB" baseline="0" dirty="0" smtClean="0"/>
              <a:t>3- The increase of the information and definition within the French, Spanish, Italian, and German languages</a:t>
            </a:r>
            <a:endParaRPr lang="en-GB" dirty="0" smtClean="0"/>
          </a:p>
          <a:p>
            <a:r>
              <a:rPr lang="en-GB" dirty="0" smtClean="0"/>
              <a:t>4- If</a:t>
            </a:r>
            <a:r>
              <a:rPr lang="en-GB" baseline="0" dirty="0" smtClean="0"/>
              <a:t> you are learning English as a second language or wish to expand your knowledge in Russian, you will be able to:</a:t>
            </a:r>
          </a:p>
          <a:p>
            <a:r>
              <a:rPr lang="en-GB" baseline="0" dirty="0" smtClean="0"/>
              <a:t>	*Look at the Explore section to learn more about writing, the holidays of the country</a:t>
            </a:r>
          </a:p>
          <a:p>
            <a:r>
              <a:rPr lang="en-GB" baseline="0" dirty="0" smtClean="0"/>
              <a:t>5- You will be able to hear the pronunciation of words and sentences</a:t>
            </a:r>
          </a:p>
          <a:p>
            <a:r>
              <a:rPr lang="en-GB" baseline="0" dirty="0" smtClean="0"/>
              <a:t>6- You will be able to transliterate i.e. type Arabic with Latin characters and the dictionary recognises the Arabic equivalent</a:t>
            </a:r>
          </a:p>
        </p:txBody>
      </p:sp>
      <p:sp>
        <p:nvSpPr>
          <p:cNvPr id="4" name="Slide Number Placeholder 3"/>
          <p:cNvSpPr>
            <a:spLocks noGrp="1"/>
          </p:cNvSpPr>
          <p:nvPr>
            <p:ph type="sldNum" sz="quarter" idx="10"/>
          </p:nvPr>
        </p:nvSpPr>
        <p:spPr/>
        <p:txBody>
          <a:bodyPr/>
          <a:lstStyle/>
          <a:p>
            <a:fld id="{25F5228E-6C9B-4270-BF70-E527A5D2560D}" type="slidenum">
              <a:rPr lang="en-GB" smtClean="0"/>
              <a:t>11</a:t>
            </a:fld>
            <a:endParaRPr lang="en-GB"/>
          </a:p>
        </p:txBody>
      </p:sp>
    </p:spTree>
    <p:extLst>
      <p:ext uri="{BB962C8B-B14F-4D97-AF65-F5344CB8AC3E}">
        <p14:creationId xmlns:p14="http://schemas.microsoft.com/office/powerpoint/2010/main" val="2499508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3763" y="809625"/>
            <a:ext cx="4933950" cy="3702050"/>
          </a:xfrm>
        </p:spPr>
      </p:sp>
      <p:sp>
        <p:nvSpPr>
          <p:cNvPr id="3" name="Notes Placeholder 2"/>
          <p:cNvSpPr>
            <a:spLocks noGrp="1"/>
          </p:cNvSpPr>
          <p:nvPr>
            <p:ph type="body" idx="1"/>
          </p:nvPr>
        </p:nvSpPr>
        <p:spPr/>
        <p:txBody>
          <a:bodyPr/>
          <a:lstStyle/>
          <a:p>
            <a:pPr marL="173336" indent="-173336">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4F3DB663-224C-4BCC-A2A0-328B4E1527FC}" type="slidenum">
              <a:rPr lang="en-US" smtClean="0"/>
              <a:t>13</a:t>
            </a:fld>
            <a:endParaRPr lang="en-US"/>
          </a:p>
        </p:txBody>
      </p:sp>
    </p:spTree>
    <p:extLst>
      <p:ext uri="{BB962C8B-B14F-4D97-AF65-F5344CB8AC3E}">
        <p14:creationId xmlns:p14="http://schemas.microsoft.com/office/powerpoint/2010/main" val="3349087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437AFA9-DE6C-4E84-A307-3095D027AE15}"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3344396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a:lstStyle/>
          <a:p>
            <a:endParaRPr lang="pl-PL" smtClean="0"/>
          </a:p>
        </p:txBody>
      </p:sp>
      <p:sp>
        <p:nvSpPr>
          <p:cNvPr id="32772" name="Slide Number Placeholder 3"/>
          <p:cNvSpPr>
            <a:spLocks noGrp="1"/>
          </p:cNvSpPr>
          <p:nvPr>
            <p:ph type="sldNum" sz="quarter" idx="5"/>
          </p:nvPr>
        </p:nvSpPr>
        <p:spPr bwMode="auto">
          <a:noFill/>
          <a:ln>
            <a:miter lim="800000"/>
            <a:headEnd/>
            <a:tailEnd/>
          </a:ln>
        </p:spPr>
        <p:txBody>
          <a:bodyPr/>
          <a:lstStyle/>
          <a:p>
            <a:fld id="{7C421382-39CD-4E74-A3DF-BF6165E4E63E}" type="slidenum">
              <a:rPr lang="en-GB"/>
              <a:pPr/>
              <a:t>29</a:t>
            </a:fld>
            <a:endParaRPr lang="en-GB"/>
          </a:p>
        </p:txBody>
      </p:sp>
    </p:spTree>
    <p:extLst>
      <p:ext uri="{BB962C8B-B14F-4D97-AF65-F5344CB8AC3E}">
        <p14:creationId xmlns:p14="http://schemas.microsoft.com/office/powerpoint/2010/main" val="3074327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a:lstStyle/>
          <a:p>
            <a:endParaRPr lang="pl-PL" smtClean="0"/>
          </a:p>
        </p:txBody>
      </p:sp>
      <p:sp>
        <p:nvSpPr>
          <p:cNvPr id="33796" name="Slide Number Placeholder 3"/>
          <p:cNvSpPr>
            <a:spLocks noGrp="1"/>
          </p:cNvSpPr>
          <p:nvPr>
            <p:ph type="sldNum" sz="quarter" idx="5"/>
          </p:nvPr>
        </p:nvSpPr>
        <p:spPr bwMode="auto">
          <a:noFill/>
          <a:ln>
            <a:miter lim="800000"/>
            <a:headEnd/>
            <a:tailEnd/>
          </a:ln>
        </p:spPr>
        <p:txBody>
          <a:bodyPr/>
          <a:lstStyle/>
          <a:p>
            <a:fld id="{D4941E64-1418-4877-973F-9C0CBBF40A20}" type="slidenum">
              <a:rPr lang="en-GB"/>
              <a:pPr/>
              <a:t>30</a:t>
            </a:fld>
            <a:endParaRPr lang="en-GB"/>
          </a:p>
        </p:txBody>
      </p:sp>
    </p:spTree>
    <p:extLst>
      <p:ext uri="{BB962C8B-B14F-4D97-AF65-F5344CB8AC3E}">
        <p14:creationId xmlns:p14="http://schemas.microsoft.com/office/powerpoint/2010/main" val="4080454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248D84-AA0F-4FF3-9C5E-03D2FCBD6A1A}" type="slidenum">
              <a:rPr lang="en-GB" smtClean="0"/>
              <a:t>50</a:t>
            </a:fld>
            <a:endParaRPr lang="en-GB"/>
          </a:p>
        </p:txBody>
      </p:sp>
    </p:spTree>
    <p:extLst>
      <p:ext uri="{BB962C8B-B14F-4D97-AF65-F5344CB8AC3E}">
        <p14:creationId xmlns:p14="http://schemas.microsoft.com/office/powerpoint/2010/main" val="1768886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248D84-AA0F-4FF3-9C5E-03D2FCBD6A1A}" type="slidenum">
              <a:rPr lang="en-GB" smtClean="0"/>
              <a:t>51</a:t>
            </a:fld>
            <a:endParaRPr lang="en-GB"/>
          </a:p>
        </p:txBody>
      </p:sp>
    </p:spTree>
    <p:extLst>
      <p:ext uri="{BB962C8B-B14F-4D97-AF65-F5344CB8AC3E}">
        <p14:creationId xmlns:p14="http://schemas.microsoft.com/office/powerpoint/2010/main" val="2019264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248D84-AA0F-4FF3-9C5E-03D2FCBD6A1A}" type="slidenum">
              <a:rPr lang="en-GB" smtClean="0"/>
              <a:t>52</a:t>
            </a:fld>
            <a:endParaRPr lang="en-GB"/>
          </a:p>
        </p:txBody>
      </p:sp>
    </p:spTree>
    <p:extLst>
      <p:ext uri="{BB962C8B-B14F-4D97-AF65-F5344CB8AC3E}">
        <p14:creationId xmlns:p14="http://schemas.microsoft.com/office/powerpoint/2010/main" val="1626610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248D84-AA0F-4FF3-9C5E-03D2FCBD6A1A}" type="slidenum">
              <a:rPr lang="en-GB" smtClean="0"/>
              <a:t>53</a:t>
            </a:fld>
            <a:endParaRPr lang="en-GB"/>
          </a:p>
        </p:txBody>
      </p:sp>
    </p:spTree>
    <p:extLst>
      <p:ext uri="{BB962C8B-B14F-4D97-AF65-F5344CB8AC3E}">
        <p14:creationId xmlns:p14="http://schemas.microsoft.com/office/powerpoint/2010/main" val="395604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US" smtClean="0"/>
              <a:t>New Publishing Initiatives </a:t>
            </a:r>
            <a:endParaRPr lang="en-GB"/>
          </a:p>
        </p:txBody>
      </p:sp>
    </p:spTree>
    <p:extLst>
      <p:ext uri="{BB962C8B-B14F-4D97-AF65-F5344CB8AC3E}">
        <p14:creationId xmlns:p14="http://schemas.microsoft.com/office/powerpoint/2010/main" val="405086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University is made up of a variety of institutions, including 38 constituent colleges</a:t>
            </a:r>
            <a:r>
              <a:rPr lang="en-GB" u="none" dirty="0" smtClean="0"/>
              <a:t> </a:t>
            </a:r>
            <a:r>
              <a:rPr lang="en-GB" dirty="0" smtClean="0"/>
              <a:t>and a full range of academic departments which are organised into four Divisions.</a:t>
            </a:r>
            <a:r>
              <a:rPr lang="en-GB" baseline="30000" dirty="0" smtClean="0"/>
              <a:t> </a:t>
            </a:r>
            <a:r>
              <a:rPr lang="en-GB" dirty="0" smtClean="0"/>
              <a:t> All the colleges are self-governing institutions as part of the University, each controlling its own membership and with its own internal structure and activities.</a:t>
            </a:r>
          </a:p>
          <a:p>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2</a:t>
            </a:fld>
            <a:endParaRPr lang="en-GB"/>
          </a:p>
        </p:txBody>
      </p:sp>
    </p:spTree>
    <p:extLst>
      <p:ext uri="{BB962C8B-B14F-4D97-AF65-F5344CB8AC3E}">
        <p14:creationId xmlns:p14="http://schemas.microsoft.com/office/powerpoint/2010/main" val="1807566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50000"/>
              </a:lnSpc>
              <a:spcBef>
                <a:spcPts val="600"/>
              </a:spcBef>
              <a:spcAft>
                <a:spcPts val="600"/>
              </a:spcAft>
              <a:buFont typeface="+mj-lt"/>
              <a:buAutoNum type="arabicPeriod"/>
            </a:pPr>
            <a:endParaRPr lang="en-GB" sz="2400" dirty="0" smtClean="0"/>
          </a:p>
        </p:txBody>
      </p:sp>
      <p:sp>
        <p:nvSpPr>
          <p:cNvPr id="4" name="Slide Number Placeholder 3"/>
          <p:cNvSpPr>
            <a:spLocks noGrp="1"/>
          </p:cNvSpPr>
          <p:nvPr>
            <p:ph type="sldNum" sz="quarter" idx="10"/>
          </p:nvPr>
        </p:nvSpPr>
        <p:spPr/>
        <p:txBody>
          <a:bodyPr/>
          <a:lstStyle/>
          <a:p>
            <a:fld id="{7149E6CD-B4F8-433B-93B2-FDC819193582}" type="slidenum">
              <a:rPr lang="en-GB" smtClean="0"/>
              <a:t>58</a:t>
            </a:fld>
            <a:endParaRPr lang="en-GB"/>
          </a:p>
        </p:txBody>
      </p:sp>
    </p:spTree>
    <p:extLst>
      <p:ext uri="{BB962C8B-B14F-4D97-AF65-F5344CB8AC3E}">
        <p14:creationId xmlns:p14="http://schemas.microsoft.com/office/powerpoint/2010/main" val="3108700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AU" sz="2400" dirty="0" smtClean="0"/>
          </a:p>
        </p:txBody>
      </p:sp>
      <p:sp>
        <p:nvSpPr>
          <p:cNvPr id="4" name="Slide Number Placeholder 3"/>
          <p:cNvSpPr>
            <a:spLocks noGrp="1"/>
          </p:cNvSpPr>
          <p:nvPr>
            <p:ph type="sldNum" sz="quarter" idx="10"/>
          </p:nvPr>
        </p:nvSpPr>
        <p:spPr/>
        <p:txBody>
          <a:bodyPr/>
          <a:lstStyle/>
          <a:p>
            <a:fld id="{7149E6CD-B4F8-433B-93B2-FDC819193582}" type="slidenum">
              <a:rPr lang="en-GB" smtClean="0"/>
              <a:t>60</a:t>
            </a:fld>
            <a:endParaRPr lang="en-GB"/>
          </a:p>
        </p:txBody>
      </p:sp>
    </p:spTree>
    <p:extLst>
      <p:ext uri="{BB962C8B-B14F-4D97-AF65-F5344CB8AC3E}">
        <p14:creationId xmlns:p14="http://schemas.microsoft.com/office/powerpoint/2010/main" val="2778265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200" b="1" dirty="0" smtClean="0">
                <a:solidFill>
                  <a:schemeClr val="tx2"/>
                </a:solidFill>
              </a:rPr>
              <a:t>Quote </a:t>
            </a:r>
            <a:r>
              <a:rPr lang="en-US" sz="1200" b="0" dirty="0" smtClean="0">
                <a:solidFill>
                  <a:schemeClr val="tx2"/>
                </a:solidFill>
              </a:rPr>
              <a:t>from </a:t>
            </a:r>
            <a:r>
              <a:rPr lang="en-GB" b="1" dirty="0" smtClean="0"/>
              <a:t>Edward Osborne Wilson</a:t>
            </a:r>
            <a:r>
              <a:rPr lang="en-GB" dirty="0" smtClean="0"/>
              <a:t> Harvard University</a:t>
            </a:r>
            <a:r>
              <a:rPr lang="en-GB" baseline="0" dirty="0" smtClean="0"/>
              <a:t> professor and 2 time winner of the Pulitzer prize.</a:t>
            </a:r>
            <a:endParaRPr lang="en-US" sz="1200" b="1" dirty="0" smtClean="0">
              <a:solidFill>
                <a:schemeClr val="tx2"/>
              </a:solidFill>
            </a:endParaRPr>
          </a:p>
          <a:p>
            <a:pPr marL="0" marR="0" indent="0" algn="l" defTabSz="457200" rtl="0" eaLnBrk="1" fontAlgn="auto" latinLnBrk="0" hangingPunct="1">
              <a:lnSpc>
                <a:spcPct val="90000"/>
              </a:lnSpc>
              <a:spcBef>
                <a:spcPts val="0"/>
              </a:spcBef>
              <a:spcAft>
                <a:spcPts val="0"/>
              </a:spcAft>
              <a:buClrTx/>
              <a:buSzTx/>
              <a:buFontTx/>
              <a:buNone/>
              <a:tabLst/>
              <a:defRPr/>
            </a:pPr>
            <a:endParaRPr lang="en-US" sz="1200" b="1" dirty="0" smtClean="0">
              <a:solidFill>
                <a:schemeClr val="tx2"/>
              </a:solidFill>
            </a:endParaRPr>
          </a:p>
          <a:p>
            <a:pPr marL="0" marR="0" indent="0" algn="l" defTabSz="457200" rtl="0" eaLnBrk="1" fontAlgn="auto" latinLnBrk="0" hangingPunct="1">
              <a:lnSpc>
                <a:spcPct val="90000"/>
              </a:lnSpc>
              <a:spcBef>
                <a:spcPts val="0"/>
              </a:spcBef>
              <a:spcAft>
                <a:spcPts val="0"/>
              </a:spcAft>
              <a:buClrTx/>
              <a:buSzTx/>
              <a:buFontTx/>
              <a:buNone/>
              <a:tabLst/>
              <a:defRPr/>
            </a:pPr>
            <a:r>
              <a:rPr lang="en-US" sz="1200" b="1" dirty="0" smtClean="0">
                <a:solidFill>
                  <a:schemeClr val="tx2"/>
                </a:solidFill>
              </a:rPr>
              <a:t>27 subject areas available</a:t>
            </a:r>
            <a:r>
              <a:rPr lang="en-US" sz="1200" dirty="0" smtClean="0">
                <a:solidFill>
                  <a:schemeClr val="tx2"/>
                </a:solidFill>
              </a:rPr>
              <a:t>; launching 10-12 new subjects each year </a:t>
            </a:r>
          </a:p>
          <a:p>
            <a:pPr marL="0" marR="0" indent="0" algn="l" defTabSz="457200" rtl="0" eaLnBrk="1" fontAlgn="auto" latinLnBrk="0" hangingPunct="1">
              <a:lnSpc>
                <a:spcPct val="90000"/>
              </a:lnSpc>
              <a:spcBef>
                <a:spcPts val="0"/>
              </a:spcBef>
              <a:spcAft>
                <a:spcPts val="0"/>
              </a:spcAft>
              <a:buClrTx/>
              <a:buSzTx/>
              <a:buFontTx/>
              <a:buNone/>
              <a:tabLst/>
              <a:defRPr/>
            </a:pPr>
            <a:endParaRPr lang="en-GB" sz="1200" dirty="0" smtClean="0">
              <a:solidFill>
                <a:schemeClr val="tx2"/>
              </a:solidFill>
            </a:endParaRPr>
          </a:p>
          <a:p>
            <a:pPr eaLnBrk="1" hangingPunct="1">
              <a:lnSpc>
                <a:spcPct val="90000"/>
              </a:lnSpc>
            </a:pPr>
            <a:r>
              <a:rPr lang="en-US" sz="1200" dirty="0" smtClean="0">
                <a:latin typeface="Calibri" pitchFamily="34" charset="0"/>
              </a:rPr>
              <a:t>Every subject area has an </a:t>
            </a:r>
            <a:r>
              <a:rPr lang="en-US" sz="1200" b="1" dirty="0" smtClean="0">
                <a:solidFill>
                  <a:srgbClr val="EC4724"/>
                </a:solidFill>
                <a:latin typeface="Calibri" pitchFamily="34" charset="0"/>
              </a:rPr>
              <a:t>Editor-in-Chief and Editorial Board</a:t>
            </a:r>
            <a:r>
              <a:rPr lang="en-US" sz="1200" b="1" dirty="0" smtClean="0">
                <a:latin typeface="Calibri" pitchFamily="34" charset="0"/>
              </a:rPr>
              <a:t>, </a:t>
            </a:r>
            <a:r>
              <a:rPr lang="en-US" sz="1200" dirty="0" smtClean="0">
                <a:latin typeface="Calibri" pitchFamily="34" charset="0"/>
              </a:rPr>
              <a:t>and each article receives</a:t>
            </a:r>
            <a:r>
              <a:rPr lang="en-US" sz="1200" b="1" dirty="0" smtClean="0">
                <a:latin typeface="Calibri" pitchFamily="34" charset="0"/>
              </a:rPr>
              <a:t> </a:t>
            </a:r>
            <a:r>
              <a:rPr lang="en-US" sz="1200" b="1" dirty="0" smtClean="0">
                <a:solidFill>
                  <a:srgbClr val="EC4724"/>
                </a:solidFill>
                <a:latin typeface="Calibri" pitchFamily="34" charset="0"/>
              </a:rPr>
              <a:t>multiple peer reviews and board vetting</a:t>
            </a:r>
          </a:p>
          <a:p>
            <a:pPr eaLnBrk="1" hangingPunct="1">
              <a:lnSpc>
                <a:spcPct val="90000"/>
              </a:lnSpc>
            </a:pPr>
            <a:endParaRPr lang="en-US" sz="1200" dirty="0" smtClean="0">
              <a:solidFill>
                <a:srgbClr val="EC4724"/>
              </a:solidFill>
              <a:latin typeface="Calibri" pitchFamily="34" charset="0"/>
            </a:endParaRPr>
          </a:p>
          <a:p>
            <a:pPr eaLnBrk="1" hangingPunct="1">
              <a:lnSpc>
                <a:spcPct val="90000"/>
              </a:lnSpc>
            </a:pPr>
            <a:r>
              <a:rPr lang="en-US" sz="1200" b="1" dirty="0" smtClean="0">
                <a:solidFill>
                  <a:srgbClr val="EC4724"/>
                </a:solidFill>
                <a:latin typeface="Calibri" pitchFamily="34" charset="0"/>
              </a:rPr>
              <a:t>50-100 articles at launch per subject</a:t>
            </a:r>
            <a:r>
              <a:rPr lang="en-US" sz="1200" dirty="0" smtClean="0">
                <a:latin typeface="Calibri" pitchFamily="34" charset="0"/>
              </a:rPr>
              <a:t> (equivalent to a 4-volume print encyclopedia)</a:t>
            </a:r>
          </a:p>
          <a:p>
            <a:pPr eaLnBrk="1" hangingPunct="1">
              <a:lnSpc>
                <a:spcPct val="90000"/>
              </a:lnSpc>
            </a:pPr>
            <a:endParaRPr lang="en-US" sz="1200" dirty="0" smtClean="0">
              <a:latin typeface="Calibri" pitchFamily="34" charset="0"/>
            </a:endParaRPr>
          </a:p>
          <a:p>
            <a:pPr eaLnBrk="1" hangingPunct="1">
              <a:lnSpc>
                <a:spcPct val="90000"/>
              </a:lnSpc>
            </a:pPr>
            <a:r>
              <a:rPr lang="en-US" sz="1200" b="1" dirty="0" smtClean="0">
                <a:solidFill>
                  <a:srgbClr val="EC4724"/>
                </a:solidFill>
                <a:latin typeface="Calibri" pitchFamily="34" charset="0"/>
              </a:rPr>
              <a:t>Updated regularly</a:t>
            </a:r>
            <a:r>
              <a:rPr lang="en-US" sz="1200" dirty="0" smtClean="0">
                <a:latin typeface="Calibri" pitchFamily="34" charset="0"/>
              </a:rPr>
              <a:t>, with 50-75 articles added per year to each subject area. Updates will also include revisions to existing articles.</a:t>
            </a:r>
          </a:p>
          <a:p>
            <a:pPr eaLnBrk="1" hangingPunct="1">
              <a:lnSpc>
                <a:spcPct val="90000"/>
              </a:lnSpc>
            </a:pPr>
            <a:endParaRPr lang="en-US" sz="1200" b="1" dirty="0" smtClean="0">
              <a:latin typeface="Calibri" pitchFamily="34" charset="0"/>
            </a:endParaRPr>
          </a:p>
          <a:p>
            <a:pPr eaLnBrk="1" hangingPunct="1"/>
            <a:r>
              <a:rPr lang="en-US" sz="1200" dirty="0" smtClean="0">
                <a:latin typeface="Calibri" pitchFamily="34" charset="0"/>
              </a:rPr>
              <a:t>It is</a:t>
            </a:r>
            <a:r>
              <a:rPr lang="en-US" sz="1200" b="1" dirty="0" smtClean="0">
                <a:latin typeface="Calibri" pitchFamily="34" charset="0"/>
              </a:rPr>
              <a:t> </a:t>
            </a:r>
            <a:r>
              <a:rPr lang="en-US" sz="1200" b="1" dirty="0" smtClean="0">
                <a:solidFill>
                  <a:srgbClr val="EC4724"/>
                </a:solidFill>
                <a:latin typeface="Calibri" pitchFamily="34" charset="0"/>
              </a:rPr>
              <a:t>selective</a:t>
            </a:r>
            <a:r>
              <a:rPr lang="en-US" sz="1200" dirty="0" smtClean="0">
                <a:latin typeface="Calibri" pitchFamily="34" charset="0"/>
              </a:rPr>
              <a:t>, rather than exhaustive; </a:t>
            </a:r>
            <a:r>
              <a:rPr lang="en-US" sz="1200" b="1" dirty="0" smtClean="0">
                <a:solidFill>
                  <a:srgbClr val="EC4724"/>
                </a:solidFill>
                <a:latin typeface="Calibri" pitchFamily="34" charset="0"/>
              </a:rPr>
              <a:t>expert recommendations</a:t>
            </a:r>
            <a:r>
              <a:rPr lang="en-US" sz="1200" dirty="0" smtClean="0">
                <a:latin typeface="Calibri" pitchFamily="34" charset="0"/>
              </a:rPr>
              <a:t> with critical supportive text and annotation are provided to </a:t>
            </a:r>
            <a:r>
              <a:rPr lang="en-US" sz="1200" b="1" dirty="0" smtClean="0">
                <a:solidFill>
                  <a:srgbClr val="E6572B"/>
                </a:solidFill>
                <a:latin typeface="Calibri" pitchFamily="34" charset="0"/>
              </a:rPr>
              <a:t>help cut down on time needed for preliminary research</a:t>
            </a:r>
          </a:p>
          <a:p>
            <a:pPr eaLnBrk="1" hangingPunct="1">
              <a:buFont typeface="Wingdings" pitchFamily="2" charset="2"/>
              <a:buNone/>
            </a:pPr>
            <a:endParaRPr lang="en-US" sz="1200" b="1" dirty="0" smtClean="0">
              <a:solidFill>
                <a:srgbClr val="E6572B"/>
              </a:solidFill>
              <a:latin typeface="Calibri" pitchFamily="34" charset="0"/>
            </a:endParaRPr>
          </a:p>
          <a:p>
            <a:pPr eaLnBrk="1" hangingPunct="1"/>
            <a:r>
              <a:rPr lang="en-US" sz="1200" dirty="0" smtClean="0">
                <a:latin typeface="Calibri" pitchFamily="34" charset="0"/>
              </a:rPr>
              <a:t>Articles contain</a:t>
            </a:r>
            <a:r>
              <a:rPr lang="en-US" sz="1200" b="1" dirty="0" smtClean="0">
                <a:solidFill>
                  <a:srgbClr val="E6572B"/>
                </a:solidFill>
                <a:latin typeface="Calibri" pitchFamily="34" charset="0"/>
              </a:rPr>
              <a:t> recommendations for scholarship at all levels, </a:t>
            </a:r>
            <a:r>
              <a:rPr lang="en-US" sz="1200" dirty="0" smtClean="0">
                <a:latin typeface="Calibri" pitchFamily="34" charset="0"/>
              </a:rPr>
              <a:t>from encyclopedias and textbooks to journal articles and data sets</a:t>
            </a:r>
            <a:r>
              <a:rPr lang="en-US" sz="1200" b="1" dirty="0" smtClean="0">
                <a:solidFill>
                  <a:srgbClr val="E6572B"/>
                </a:solidFill>
                <a:latin typeface="Calibri" pitchFamily="34" charset="0"/>
              </a:rPr>
              <a:t> </a:t>
            </a:r>
            <a:r>
              <a:rPr lang="en-US" sz="1200" dirty="0" smtClean="0">
                <a:latin typeface="Calibri" pitchFamily="34" charset="0"/>
              </a:rPr>
              <a:t>– whether you’re starting a research paper, studying for qualifying exams, or preparing a syllabus, OBO is the perfect starting place</a:t>
            </a:r>
          </a:p>
          <a:p>
            <a:pPr eaLnBrk="1" hangingPunct="1"/>
            <a:endParaRPr lang="en-US" sz="1200" dirty="0" smtClean="0">
              <a:latin typeface="Calibri" pitchFamily="34" charset="0"/>
            </a:endParaRPr>
          </a:p>
          <a:p>
            <a:pPr eaLnBrk="1" hangingPunct="1"/>
            <a:r>
              <a:rPr lang="en-US" sz="1200" dirty="0" smtClean="0">
                <a:latin typeface="Calibri" pitchFamily="34" charset="0"/>
              </a:rPr>
              <a:t>Includes indexing of </a:t>
            </a:r>
            <a:r>
              <a:rPr lang="en-US" sz="1200" b="1" dirty="0" smtClean="0">
                <a:solidFill>
                  <a:srgbClr val="EC4724"/>
                </a:solidFill>
                <a:latin typeface="Calibri" pitchFamily="34" charset="0"/>
              </a:rPr>
              <a:t>non-print material</a:t>
            </a:r>
            <a:r>
              <a:rPr lang="en-US" sz="1200" dirty="0" smtClean="0">
                <a:latin typeface="Calibri" pitchFamily="34" charset="0"/>
              </a:rPr>
              <a:t>, especially online resources</a:t>
            </a:r>
            <a:endParaRPr lang="en-US" sz="1200" b="1" dirty="0" smtClean="0">
              <a:latin typeface="Calibri"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7824AA49-C5C6-C649-82FA-42EB664AA029}" type="slidenum">
              <a:rPr lang="en-US" smtClean="0"/>
              <a:pPr/>
              <a:t>61</a:t>
            </a:fld>
            <a:endParaRPr lang="en-US"/>
          </a:p>
        </p:txBody>
      </p:sp>
    </p:spTree>
    <p:extLst>
      <p:ext uri="{BB962C8B-B14F-4D97-AF65-F5344CB8AC3E}">
        <p14:creationId xmlns:p14="http://schemas.microsoft.com/office/powerpoint/2010/main" val="223965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62</a:t>
            </a:fld>
            <a:endParaRPr lang="en-US"/>
          </a:p>
        </p:txBody>
      </p:sp>
    </p:spTree>
    <p:extLst>
      <p:ext uri="{BB962C8B-B14F-4D97-AF65-F5344CB8AC3E}">
        <p14:creationId xmlns:p14="http://schemas.microsoft.com/office/powerpoint/2010/main" val="3214252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4A4B89-B2AB-4EAF-B8F8-3C52690D20AC}" type="slidenum">
              <a:rPr lang="en-US"/>
              <a:pPr/>
              <a:t>69</a:t>
            </a:fld>
            <a:endParaRPr lang="en-US"/>
          </a:p>
        </p:txBody>
      </p:sp>
      <p:sp>
        <p:nvSpPr>
          <p:cNvPr id="167938" name="Rectangle 2"/>
          <p:cNvSpPr>
            <a:spLocks noGrp="1" noRot="1" noChangeAspect="1" noChangeArrowheads="1" noTextEdit="1"/>
          </p:cNvSpPr>
          <p:nvPr>
            <p:ph type="sldImg"/>
          </p:nvPr>
        </p:nvSpPr>
        <p:spPr>
          <a:xfrm>
            <a:off x="936625" y="742950"/>
            <a:ext cx="4930775" cy="3698875"/>
          </a:xfrm>
          <a:ln/>
        </p:spPr>
      </p:sp>
      <p:sp>
        <p:nvSpPr>
          <p:cNvPr id="167939" name="Rectangle 3"/>
          <p:cNvSpPr>
            <a:spLocks noGrp="1" noChangeArrowheads="1"/>
          </p:cNvSpPr>
          <p:nvPr>
            <p:ph type="body" idx="1"/>
          </p:nvPr>
        </p:nvSpPr>
        <p:spPr>
          <a:xfrm>
            <a:off x="908051" y="4689992"/>
            <a:ext cx="4981575" cy="4442071"/>
          </a:xfrm>
        </p:spPr>
        <p:txBody>
          <a:bodyPr/>
          <a:lstStyle/>
          <a:p>
            <a:endParaRPr lang="en-GB" dirty="0"/>
          </a:p>
        </p:txBody>
      </p:sp>
    </p:spTree>
    <p:extLst>
      <p:ext uri="{BB962C8B-B14F-4D97-AF65-F5344CB8AC3E}">
        <p14:creationId xmlns:p14="http://schemas.microsoft.com/office/powerpoint/2010/main" val="1036183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722771-978F-44E7-9586-4BCE774A68DA}" type="slidenum">
              <a:rPr lang="en-US"/>
              <a:pPr/>
              <a:t>85</a:t>
            </a:fld>
            <a:endParaRPr lang="en-US"/>
          </a:p>
        </p:txBody>
      </p:sp>
      <p:sp>
        <p:nvSpPr>
          <p:cNvPr id="257026" name="Rectangle 2"/>
          <p:cNvSpPr txBox="1">
            <a:spLocks noGrp="1" noRot="1" noChangeAspect="1" noChangeArrowheads="1" noTextEdit="1"/>
          </p:cNvSpPr>
          <p:nvPr>
            <p:ph type="sldImg"/>
          </p:nvPr>
        </p:nvSpPr>
        <p:spPr>
          <a:xfrm>
            <a:off x="935038" y="742950"/>
            <a:ext cx="4930775" cy="3698875"/>
          </a:xfrm>
          <a:ln/>
        </p:spPr>
      </p:sp>
      <p:sp>
        <p:nvSpPr>
          <p:cNvPr id="257027" name="Text Box 3"/>
          <p:cNvSpPr txBox="1">
            <a:spLocks noGrp="1" noChangeArrowheads="1"/>
          </p:cNvSpPr>
          <p:nvPr>
            <p:ph type="body" idx="1"/>
          </p:nvPr>
        </p:nvSpPr>
        <p:spPr>
          <a:xfrm>
            <a:off x="287338" y="4689992"/>
            <a:ext cx="6292850" cy="4933177"/>
          </a:xfrm>
          <a:noFill/>
          <a:ln/>
          <a:extLst>
            <a:ext uri="{91240B29-F687-4F45-9708-019B960494DF}">
              <a14:hiddenLine xmlns:a14="http://schemas.microsoft.com/office/drawing/2010/main" w="9525">
                <a:solidFill>
                  <a:schemeClr val="tx1"/>
                </a:solidFill>
                <a:round/>
                <a:headEnd/>
                <a:tailEnd/>
              </a14:hiddenLine>
            </a:ext>
          </a:extLst>
        </p:spPr>
        <p:txBody>
          <a:bodyPr lIns="84240" tIns="42120" rIns="84240" bIns="42120"/>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5pPr>
            <a:lvl6pPr marL="25146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6pPr>
            <a:lvl7pPr marL="29718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7pPr>
            <a:lvl8pPr marL="34290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8pPr>
            <a:lvl9pPr marL="38862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9pPr>
          </a:lstStyle>
          <a:p>
            <a:pPr>
              <a:lnSpc>
                <a:spcPct val="80000"/>
              </a:lnSpc>
            </a:pPr>
            <a:endParaRPr lang="en-US" sz="1000" baseline="0" dirty="0" smtClean="0">
              <a:ea typeface="Arial Unicode MS" pitchFamily="34" charset="-128"/>
              <a:cs typeface="Arial Unicode MS" pitchFamily="34" charset="-128"/>
            </a:endParaRPr>
          </a:p>
        </p:txBody>
      </p:sp>
    </p:spTree>
    <p:extLst>
      <p:ext uri="{BB962C8B-B14F-4D97-AF65-F5344CB8AC3E}">
        <p14:creationId xmlns:p14="http://schemas.microsoft.com/office/powerpoint/2010/main" val="247032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15C3E8-998E-41AE-A19F-D6FAB735497C}" type="slidenum">
              <a:rPr lang="en-US"/>
              <a:pPr/>
              <a:t>86</a:t>
            </a:fld>
            <a:endParaRPr lang="en-US"/>
          </a:p>
        </p:txBody>
      </p:sp>
      <p:sp>
        <p:nvSpPr>
          <p:cNvPr id="54274" name="Rectangle 2"/>
          <p:cNvSpPr>
            <a:spLocks noGrp="1" noRot="1" noChangeAspect="1" noChangeArrowheads="1" noTextEdit="1"/>
          </p:cNvSpPr>
          <p:nvPr>
            <p:ph type="sldImg"/>
          </p:nvPr>
        </p:nvSpPr>
        <p:spPr>
          <a:xfrm>
            <a:off x="1022350" y="741363"/>
            <a:ext cx="4283075" cy="3213100"/>
          </a:xfrm>
          <a:ln/>
        </p:spPr>
      </p:sp>
      <p:sp>
        <p:nvSpPr>
          <p:cNvPr id="54275" name="Rectangle 3"/>
          <p:cNvSpPr>
            <a:spLocks noGrp="1" noChangeArrowheads="1"/>
          </p:cNvSpPr>
          <p:nvPr>
            <p:ph type="body" idx="1"/>
          </p:nvPr>
        </p:nvSpPr>
        <p:spPr>
          <a:xfrm>
            <a:off x="908050" y="4258892"/>
            <a:ext cx="4981575" cy="4874749"/>
          </a:xfrm>
        </p:spPr>
        <p:txBody>
          <a:bodyPr/>
          <a:lstStyle/>
          <a:p>
            <a:endParaRPr lang="en-US" dirty="0"/>
          </a:p>
        </p:txBody>
      </p:sp>
    </p:spTree>
    <p:extLst>
      <p:ext uri="{BB962C8B-B14F-4D97-AF65-F5344CB8AC3E}">
        <p14:creationId xmlns:p14="http://schemas.microsoft.com/office/powerpoint/2010/main" val="2082096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87E0A5-7E9A-447E-91A0-6157E15F0920}" type="slidenum">
              <a:rPr lang="en-US"/>
              <a:pPr/>
              <a:t>88</a:t>
            </a:fld>
            <a:endParaRPr lang="en-US"/>
          </a:p>
        </p:txBody>
      </p:sp>
      <p:sp>
        <p:nvSpPr>
          <p:cNvPr id="226306" name="Rectangle 2"/>
          <p:cNvSpPr txBox="1">
            <a:spLocks noGrp="1" noRot="1" noChangeAspect="1" noChangeArrowheads="1" noTextEdit="1"/>
          </p:cNvSpPr>
          <p:nvPr>
            <p:ph type="sldImg"/>
          </p:nvPr>
        </p:nvSpPr>
        <p:spPr>
          <a:xfrm>
            <a:off x="936625" y="742950"/>
            <a:ext cx="4924425" cy="3694113"/>
          </a:xfrm>
          <a:ln/>
        </p:spPr>
      </p:sp>
      <p:sp>
        <p:nvSpPr>
          <p:cNvPr id="226307" name="Rectangle 3"/>
          <p:cNvSpPr txBox="1">
            <a:spLocks noGrp="1" noChangeArrowheads="1"/>
          </p:cNvSpPr>
          <p:nvPr>
            <p:ph type="body" idx="1"/>
          </p:nvPr>
        </p:nvSpPr>
        <p:spPr>
          <a:xfrm>
            <a:off x="906463" y="4689993"/>
            <a:ext cx="4978400" cy="4344165"/>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Tree>
    <p:extLst>
      <p:ext uri="{BB962C8B-B14F-4D97-AF65-F5344CB8AC3E}">
        <p14:creationId xmlns:p14="http://schemas.microsoft.com/office/powerpoint/2010/main" val="1389048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48D6D3-AFC3-4A4F-AD3F-7077287B3062}" type="slidenum">
              <a:rPr lang="en-US"/>
              <a:pPr/>
              <a:t>89</a:t>
            </a:fld>
            <a:endParaRPr lang="en-US"/>
          </a:p>
        </p:txBody>
      </p:sp>
      <p:sp>
        <p:nvSpPr>
          <p:cNvPr id="58370" name="Rectangle 2"/>
          <p:cNvSpPr>
            <a:spLocks noGrp="1" noRot="1" noChangeAspect="1" noChangeArrowheads="1" noTextEdit="1"/>
          </p:cNvSpPr>
          <p:nvPr>
            <p:ph type="sldImg"/>
          </p:nvPr>
        </p:nvSpPr>
        <p:spPr>
          <a:xfrm>
            <a:off x="1022350" y="741363"/>
            <a:ext cx="4283075" cy="3213100"/>
          </a:xfrm>
          <a:ln/>
        </p:spPr>
      </p:sp>
      <p:sp>
        <p:nvSpPr>
          <p:cNvPr id="58371" name="Rectangle 3"/>
          <p:cNvSpPr>
            <a:spLocks noGrp="1" noChangeArrowheads="1"/>
          </p:cNvSpPr>
          <p:nvPr>
            <p:ph type="body" idx="1"/>
          </p:nvPr>
        </p:nvSpPr>
        <p:spPr>
          <a:xfrm>
            <a:off x="908050" y="4181515"/>
            <a:ext cx="4981575" cy="4952126"/>
          </a:xfrm>
        </p:spPr>
        <p:txBody>
          <a:bodyPr/>
          <a:lstStyle/>
          <a:p>
            <a:endParaRPr lang="en-US" dirty="0"/>
          </a:p>
        </p:txBody>
      </p:sp>
    </p:spTree>
    <p:extLst>
      <p:ext uri="{BB962C8B-B14F-4D97-AF65-F5344CB8AC3E}">
        <p14:creationId xmlns:p14="http://schemas.microsoft.com/office/powerpoint/2010/main" val="1057071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600" dirty="0"/>
          </a:p>
        </p:txBody>
      </p:sp>
      <p:sp>
        <p:nvSpPr>
          <p:cNvPr id="4" name="Slide Number Placeholder 3"/>
          <p:cNvSpPr>
            <a:spLocks noGrp="1"/>
          </p:cNvSpPr>
          <p:nvPr>
            <p:ph type="sldNum" sz="quarter" idx="10"/>
          </p:nvPr>
        </p:nvSpPr>
        <p:spPr/>
        <p:txBody>
          <a:bodyPr/>
          <a:lstStyle/>
          <a:p>
            <a:fld id="{7149E6CD-B4F8-433B-93B2-FDC819193582}" type="slidenum">
              <a:rPr lang="en-GB" smtClean="0"/>
              <a:t>90</a:t>
            </a:fld>
            <a:endParaRPr lang="en-GB"/>
          </a:p>
        </p:txBody>
      </p:sp>
    </p:spTree>
    <p:extLst>
      <p:ext uri="{BB962C8B-B14F-4D97-AF65-F5344CB8AC3E}">
        <p14:creationId xmlns:p14="http://schemas.microsoft.com/office/powerpoint/2010/main" val="1328130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Result table</a:t>
            </a:r>
            <a:r>
              <a:rPr lang="en-GB" baseline="0" dirty="0" smtClean="0"/>
              <a:t> - </a:t>
            </a:r>
            <a:r>
              <a:rPr lang="en-GB" dirty="0" smtClean="0"/>
              <a:t>http://www.ox.ac.uk/research/research-impact/ref-2014-results/results-table </a:t>
            </a:r>
          </a:p>
          <a:p>
            <a:r>
              <a:rPr lang="en-GB" dirty="0" smtClean="0"/>
              <a:t>Summary of</a:t>
            </a:r>
            <a:r>
              <a:rPr lang="en-GB" baseline="0" dirty="0" smtClean="0"/>
              <a:t> the results - http://www.ox.ac.uk/research/research-impact/ref-2014-results </a:t>
            </a:r>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3</a:t>
            </a:fld>
            <a:endParaRPr lang="en-GB"/>
          </a:p>
        </p:txBody>
      </p:sp>
    </p:spTree>
    <p:extLst>
      <p:ext uri="{BB962C8B-B14F-4D97-AF65-F5344CB8AC3E}">
        <p14:creationId xmlns:p14="http://schemas.microsoft.com/office/powerpoint/2010/main" val="716510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7824AA49-C5C6-C649-82FA-42EB664AA029}" type="slidenum">
              <a:rPr lang="en-US" smtClean="0"/>
              <a:pPr/>
              <a:t>92</a:t>
            </a:fld>
            <a:endParaRPr lang="en-US"/>
          </a:p>
        </p:txBody>
      </p:sp>
    </p:spTree>
    <p:extLst>
      <p:ext uri="{BB962C8B-B14F-4D97-AF65-F5344CB8AC3E}">
        <p14:creationId xmlns:p14="http://schemas.microsoft.com/office/powerpoint/2010/main" val="4237862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49E6CD-B4F8-433B-93B2-FDC819193582}" type="slidenum">
              <a:rPr lang="en-GB" smtClean="0"/>
              <a:t>93</a:t>
            </a:fld>
            <a:endParaRPr lang="en-GB"/>
          </a:p>
        </p:txBody>
      </p:sp>
    </p:spTree>
    <p:extLst>
      <p:ext uri="{BB962C8B-B14F-4D97-AF65-F5344CB8AC3E}">
        <p14:creationId xmlns:p14="http://schemas.microsoft.com/office/powerpoint/2010/main" val="2363778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C516DB2-450F-4F94-B856-EB9851B0F94E}" type="slidenum">
              <a:rPr lang="en-US" smtClean="0"/>
              <a:pPr>
                <a:defRPr/>
              </a:pPr>
              <a:t>98</a:t>
            </a:fld>
            <a:endParaRPr lang="en-US"/>
          </a:p>
        </p:txBody>
      </p:sp>
    </p:spTree>
    <p:extLst>
      <p:ext uri="{BB962C8B-B14F-4D97-AF65-F5344CB8AC3E}">
        <p14:creationId xmlns:p14="http://schemas.microsoft.com/office/powerpoint/2010/main" val="3968510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p:spPr>
        <p:txBody>
          <a:bodyPr/>
          <a:lstStyle/>
          <a:p>
            <a:pPr eaLnBrk="1" hangingPunct="1"/>
            <a:endParaRPr lang="en-GB">
              <a:latin typeface="Calibri" pitchFamily="-60" charset="0"/>
              <a:ea typeface="ＭＳ Ｐゴシック" pitchFamily="-60" charset="-128"/>
            </a:endParaRPr>
          </a:p>
        </p:txBody>
      </p:sp>
      <p:sp>
        <p:nvSpPr>
          <p:cNvPr id="25603"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21D2C836-1543-412A-95CD-5B697A4132B4}" type="slidenum">
              <a:rPr lang="en-US" altLang="ja-JP" sz="1200">
                <a:cs typeface="ＭＳ Ｐゴシック" pitchFamily="-60" charset="-128"/>
              </a:rPr>
              <a:pPr algn="r"/>
              <a:t>102</a:t>
            </a:fld>
            <a:endParaRPr lang="en-US" altLang="ja-JP" sz="1200">
              <a:cs typeface="ＭＳ Ｐゴシック" pitchFamily="-60" charset="-128"/>
            </a:endParaRPr>
          </a:p>
        </p:txBody>
      </p:sp>
    </p:spTree>
    <p:extLst>
      <p:ext uri="{BB962C8B-B14F-4D97-AF65-F5344CB8AC3E}">
        <p14:creationId xmlns:p14="http://schemas.microsoft.com/office/powerpoint/2010/main" val="2755195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Placeholder 2"/>
          <p:cNvSpPr>
            <a:spLocks noGrp="1" noRot="1" noChangeAspect="1" noChangeArrowheads="1" noTextEdit="1"/>
          </p:cNvSpPr>
          <p:nvPr>
            <p:ph type="sldImg"/>
          </p:nvPr>
        </p:nvSpPr>
        <p:spPr>
          <a:ln/>
        </p:spPr>
      </p:sp>
      <p:sp>
        <p:nvSpPr>
          <p:cNvPr id="52226" name="Placeholder 3"/>
          <p:cNvSpPr>
            <a:spLocks noGrp="1" noChangeArrowheads="1"/>
          </p:cNvSpPr>
          <p:nvPr>
            <p:ph type="body" idx="1"/>
          </p:nvPr>
        </p:nvSpPr>
        <p:spPr>
          <a:noFill/>
          <a:ln/>
        </p:spPr>
        <p:txBody>
          <a:bodyPr/>
          <a:lstStyle/>
          <a:p>
            <a:endParaRPr lang="ja-JP" altLang="en-US">
              <a:latin typeface="Calibri" pitchFamily="-60" charset="0"/>
              <a:ea typeface="ＭＳ Ｐゴシック" pitchFamily="-60" charset="-128"/>
            </a:endParaRPr>
          </a:p>
        </p:txBody>
      </p:sp>
    </p:spTree>
    <p:extLst>
      <p:ext uri="{BB962C8B-B14F-4D97-AF65-F5344CB8AC3E}">
        <p14:creationId xmlns:p14="http://schemas.microsoft.com/office/powerpoint/2010/main" val="4276606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ceholder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395" name="Placeholder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ja-JP" altLang="en-US">
              <a:latin typeface="Calibri" pitchFamily="-60" charset="0"/>
              <a:ea typeface="ＭＳ Ｐゴシック" pitchFamily="-60" charset="-128"/>
            </a:endParaRPr>
          </a:p>
        </p:txBody>
      </p:sp>
    </p:spTree>
    <p:extLst>
      <p:ext uri="{BB962C8B-B14F-4D97-AF65-F5344CB8AC3E}">
        <p14:creationId xmlns:p14="http://schemas.microsoft.com/office/powerpoint/2010/main" val="35301645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105</a:t>
            </a:fld>
            <a:endParaRPr lang="en-US"/>
          </a:p>
        </p:txBody>
      </p:sp>
    </p:spTree>
    <p:extLst>
      <p:ext uri="{BB962C8B-B14F-4D97-AF65-F5344CB8AC3E}">
        <p14:creationId xmlns:p14="http://schemas.microsoft.com/office/powerpoint/2010/main" val="2203078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109</a:t>
            </a:fld>
            <a:endParaRPr lang="en-US"/>
          </a:p>
        </p:txBody>
      </p:sp>
    </p:spTree>
    <p:extLst>
      <p:ext uri="{BB962C8B-B14F-4D97-AF65-F5344CB8AC3E}">
        <p14:creationId xmlns:p14="http://schemas.microsoft.com/office/powerpoint/2010/main" val="4189495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110</a:t>
            </a:fld>
            <a:endParaRPr lang="en-US"/>
          </a:p>
        </p:txBody>
      </p:sp>
    </p:spTree>
    <p:extLst>
      <p:ext uri="{BB962C8B-B14F-4D97-AF65-F5344CB8AC3E}">
        <p14:creationId xmlns:p14="http://schemas.microsoft.com/office/powerpoint/2010/main" val="1288168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C8895AC-1778-4311-B5B8-6C3180F58C13}" type="slidenum">
              <a:rPr lang="en-GB" smtClean="0">
                <a:solidFill>
                  <a:prstClr val="black"/>
                </a:solidFill>
              </a:rPr>
              <a:pPr>
                <a:defRPr/>
              </a:pPr>
              <a:t>4</a:t>
            </a:fld>
            <a:endParaRPr lang="en-GB">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49418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171450" indent="-171450">
              <a:buFont typeface="Arial" pitchFamily="34" charset="0"/>
              <a:buChar char="•"/>
              <a:defRPr/>
            </a:pPr>
            <a:r>
              <a:rPr lang="en-GB" dirty="0" smtClean="0">
                <a:ea typeface="ＭＳ Ｐゴシック" pitchFamily="-112" charset="-128"/>
              </a:rPr>
              <a:t>OUP</a:t>
            </a:r>
            <a:r>
              <a:rPr lang="en-GB" baseline="0" dirty="0" smtClean="0">
                <a:ea typeface="ＭＳ Ｐゴシック" pitchFamily="-112" charset="-128"/>
              </a:rPr>
              <a:t> is a department of the University. </a:t>
            </a:r>
          </a:p>
          <a:p>
            <a:pPr marL="171450" indent="-171450">
              <a:buFont typeface="Arial" pitchFamily="34" charset="0"/>
              <a:buChar char="•"/>
              <a:defRPr/>
            </a:pPr>
            <a:r>
              <a:rPr lang="en-GB" baseline="0" dirty="0" smtClean="0">
                <a:ea typeface="ＭＳ Ｐゴシック" pitchFamily="-112" charset="-128"/>
              </a:rPr>
              <a:t>Our mission is to further the University’s objectives of excellence…</a:t>
            </a:r>
          </a:p>
          <a:p>
            <a:pPr>
              <a:defRPr/>
            </a:pPr>
            <a:endParaRPr lang="en-GB" baseline="0" dirty="0" smtClean="0">
              <a:ea typeface="ＭＳ Ｐゴシック" pitchFamily="-112" charset="-128"/>
            </a:endParaRPr>
          </a:p>
          <a:p>
            <a:pPr marL="171450" indent="-171450">
              <a:buFont typeface="Arial" pitchFamily="34" charset="0"/>
              <a:buChar char="•"/>
              <a:defRPr/>
            </a:pPr>
            <a:r>
              <a:rPr lang="en-GB" baseline="0" dirty="0" smtClean="0">
                <a:ea typeface="ＭＳ Ｐゴシック" pitchFamily="-112" charset="-128"/>
              </a:rPr>
              <a:t>The Press is overseen by a group of Delegates who are appointed from the university’s academic staff.</a:t>
            </a:r>
          </a:p>
          <a:p>
            <a:pPr marL="171450" indent="-171450">
              <a:buFont typeface="Arial" pitchFamily="34" charset="0"/>
              <a:buChar char="•"/>
              <a:defRPr/>
            </a:pPr>
            <a:r>
              <a:rPr lang="en-GB" i="1" baseline="0" dirty="0" smtClean="0">
                <a:ea typeface="ＭＳ Ｐゴシック" pitchFamily="-112" charset="-128"/>
              </a:rPr>
              <a:t>To give a sense of this special relationship</a:t>
            </a:r>
            <a:r>
              <a:rPr lang="en-GB" baseline="0" dirty="0" smtClean="0">
                <a:ea typeface="ＭＳ Ｐゴシック" pitchFamily="-112" charset="-128"/>
              </a:rPr>
              <a:t>: Delegates meet fortnightly, to review and approve projects. </a:t>
            </a:r>
          </a:p>
          <a:p>
            <a:pPr marL="171450" indent="-171450">
              <a:buFont typeface="Arial" pitchFamily="34" charset="0"/>
              <a:buChar char="•"/>
              <a:defRPr/>
            </a:pPr>
            <a:r>
              <a:rPr lang="en-GB" baseline="0" dirty="0" smtClean="0">
                <a:ea typeface="ＭＳ Ｐゴシック" pitchFamily="-112" charset="-128"/>
              </a:rPr>
              <a:t>That meeting is chaired by the Vice Chancellor (president) of the University. </a:t>
            </a:r>
          </a:p>
          <a:p>
            <a:pPr marL="171450" indent="-171450">
              <a:buFont typeface="Arial" pitchFamily="34" charset="0"/>
              <a:buChar char="•"/>
              <a:defRPr/>
            </a:pPr>
            <a:r>
              <a:rPr lang="en-GB" baseline="0" dirty="0" smtClean="0">
                <a:ea typeface="ＭＳ Ｐゴシック" pitchFamily="-112" charset="-128"/>
              </a:rPr>
              <a:t>Our chief executive, Nigel </a:t>
            </a:r>
            <a:r>
              <a:rPr lang="en-GB" baseline="0" dirty="0" err="1" smtClean="0">
                <a:ea typeface="ＭＳ Ｐゴシック" pitchFamily="-112" charset="-128"/>
              </a:rPr>
              <a:t>Portwood’s</a:t>
            </a:r>
            <a:r>
              <a:rPr lang="en-GB" baseline="0" dirty="0" smtClean="0">
                <a:ea typeface="ＭＳ Ｐゴシック" pitchFamily="-112" charset="-128"/>
              </a:rPr>
              <a:t> formal title is secretary to the Delegates. </a:t>
            </a:r>
          </a:p>
          <a:p>
            <a:pPr marL="171450" indent="-171450">
              <a:buFont typeface="Arial" pitchFamily="34" charset="0"/>
              <a:buChar char="•"/>
              <a:defRPr/>
            </a:pPr>
            <a:endParaRPr lang="en-GB" baseline="0" dirty="0" smtClean="0">
              <a:ea typeface="ＭＳ Ｐゴシック" pitchFamily="-112" charset="-128"/>
            </a:endParaRPr>
          </a:p>
          <a:p>
            <a:pPr marL="171450" indent="-171450">
              <a:buFont typeface="Arial" pitchFamily="34" charset="0"/>
              <a:buChar char="•"/>
              <a:defRPr/>
            </a:pPr>
            <a:r>
              <a:rPr lang="en-GB" baseline="0" dirty="0" smtClean="0">
                <a:ea typeface="ＭＳ Ｐゴシック" pitchFamily="-112" charset="-128"/>
              </a:rPr>
              <a:t>Support the University’s mission by publishing the very best academic work, and high quality teaching materials. Both of which support education and the dissemination of knowledge</a:t>
            </a:r>
          </a:p>
          <a:p>
            <a:pPr marL="171450" indent="-171450">
              <a:buFont typeface="Arial" pitchFamily="34" charset="0"/>
              <a:buChar char="•"/>
              <a:defRPr/>
            </a:pPr>
            <a:r>
              <a:rPr lang="en-GB" baseline="0" dirty="0" smtClean="0">
                <a:ea typeface="ＭＳ Ｐゴシック" pitchFamily="-112" charset="-128"/>
              </a:rPr>
              <a:t>Other activities to support learning and literacy. For instance, run a major </a:t>
            </a:r>
            <a:r>
              <a:rPr lang="en-GB" baseline="0" dirty="0" err="1" smtClean="0">
                <a:ea typeface="ＭＳ Ｐゴシック" pitchFamily="-112" charset="-128"/>
              </a:rPr>
              <a:t>litareature</a:t>
            </a:r>
            <a:r>
              <a:rPr lang="en-GB" baseline="0" dirty="0" smtClean="0">
                <a:ea typeface="ＭＳ Ｐゴシック" pitchFamily="-112" charset="-128"/>
              </a:rPr>
              <a:t> festival each year in Karachi Pakistan </a:t>
            </a:r>
          </a:p>
          <a:p>
            <a:pPr marL="171450" indent="-171450">
              <a:buFont typeface="Arial" pitchFamily="34" charset="0"/>
              <a:buChar char="•"/>
              <a:defRPr/>
            </a:pPr>
            <a:r>
              <a:rPr lang="en-GB" baseline="0" dirty="0" smtClean="0">
                <a:ea typeface="ＭＳ Ｐゴシック" pitchFamily="-112" charset="-128"/>
              </a:rPr>
              <a:t>Our surplus on sales goes back to the university for projects and scholarships. </a:t>
            </a:r>
            <a:endParaRPr lang="en-GB" dirty="0">
              <a:ea typeface="ＭＳ Ｐゴシック" pitchFamily="-112" charset="-128"/>
            </a:endParaRPr>
          </a:p>
        </p:txBody>
      </p:sp>
      <p:sp>
        <p:nvSpPr>
          <p:cNvPr id="243716" name="Slide Number Placeholder 3"/>
          <p:cNvSpPr>
            <a:spLocks noGrp="1"/>
          </p:cNvSpPr>
          <p:nvPr>
            <p:ph type="sldNum" sz="quarter" idx="5"/>
          </p:nvPr>
        </p:nvSpPr>
        <p:spPr>
          <a:noFill/>
        </p:spPr>
        <p:txBody>
          <a:bodyPr/>
          <a:lstStyle>
            <a:lvl1pPr defTabSz="461963" eaLnBrk="0" hangingPunct="0">
              <a:defRPr>
                <a:solidFill>
                  <a:schemeClr val="tx1"/>
                </a:solidFill>
                <a:latin typeface="Arial" charset="0"/>
              </a:defRPr>
            </a:lvl1pPr>
            <a:lvl2pPr marL="742950" indent="-285750" defTabSz="461963" eaLnBrk="0" hangingPunct="0">
              <a:defRPr>
                <a:solidFill>
                  <a:schemeClr val="tx1"/>
                </a:solidFill>
                <a:latin typeface="Arial" charset="0"/>
              </a:defRPr>
            </a:lvl2pPr>
            <a:lvl3pPr marL="1143000" indent="-228600" defTabSz="461963" eaLnBrk="0" hangingPunct="0">
              <a:defRPr>
                <a:solidFill>
                  <a:schemeClr val="tx1"/>
                </a:solidFill>
                <a:latin typeface="Arial" charset="0"/>
              </a:defRPr>
            </a:lvl3pPr>
            <a:lvl4pPr marL="1600200" indent="-228600" defTabSz="461963" eaLnBrk="0" hangingPunct="0">
              <a:defRPr>
                <a:solidFill>
                  <a:schemeClr val="tx1"/>
                </a:solidFill>
                <a:latin typeface="Arial" charset="0"/>
              </a:defRPr>
            </a:lvl4pPr>
            <a:lvl5pPr marL="2057400" indent="-228600" defTabSz="461963" eaLnBrk="0" hangingPunct="0">
              <a:defRPr>
                <a:solidFill>
                  <a:schemeClr val="tx1"/>
                </a:solidFill>
                <a:latin typeface="Arial" charset="0"/>
              </a:defRPr>
            </a:lvl5pPr>
            <a:lvl6pPr marL="2514600" indent="-228600" defTabSz="461963" eaLnBrk="0" fontAlgn="base" hangingPunct="0">
              <a:spcBef>
                <a:spcPct val="0"/>
              </a:spcBef>
              <a:spcAft>
                <a:spcPct val="0"/>
              </a:spcAft>
              <a:defRPr>
                <a:solidFill>
                  <a:schemeClr val="tx1"/>
                </a:solidFill>
                <a:latin typeface="Arial" charset="0"/>
              </a:defRPr>
            </a:lvl6pPr>
            <a:lvl7pPr marL="2971800" indent="-228600" defTabSz="461963" eaLnBrk="0" fontAlgn="base" hangingPunct="0">
              <a:spcBef>
                <a:spcPct val="0"/>
              </a:spcBef>
              <a:spcAft>
                <a:spcPct val="0"/>
              </a:spcAft>
              <a:defRPr>
                <a:solidFill>
                  <a:schemeClr val="tx1"/>
                </a:solidFill>
                <a:latin typeface="Arial" charset="0"/>
              </a:defRPr>
            </a:lvl7pPr>
            <a:lvl8pPr marL="3429000" indent="-228600" defTabSz="461963" eaLnBrk="0" fontAlgn="base" hangingPunct="0">
              <a:spcBef>
                <a:spcPct val="0"/>
              </a:spcBef>
              <a:spcAft>
                <a:spcPct val="0"/>
              </a:spcAft>
              <a:defRPr>
                <a:solidFill>
                  <a:schemeClr val="tx1"/>
                </a:solidFill>
                <a:latin typeface="Arial" charset="0"/>
              </a:defRPr>
            </a:lvl8pPr>
            <a:lvl9pPr marL="3886200" indent="-228600" defTabSz="461963" eaLnBrk="0" fontAlgn="base" hangingPunct="0">
              <a:spcBef>
                <a:spcPct val="0"/>
              </a:spcBef>
              <a:spcAft>
                <a:spcPct val="0"/>
              </a:spcAft>
              <a:defRPr>
                <a:solidFill>
                  <a:schemeClr val="tx1"/>
                </a:solidFill>
                <a:latin typeface="Arial" charset="0"/>
              </a:defRPr>
            </a:lvl9pPr>
          </a:lstStyle>
          <a:p>
            <a:pPr eaLnBrk="1" hangingPunct="1"/>
            <a:fld id="{A3755CDB-07D4-4099-89AC-08F38C0DFC61}" type="slidenum">
              <a:rPr lang="en-US" smtClean="0">
                <a:solidFill>
                  <a:srgbClr val="000000"/>
                </a:solidFill>
                <a:latin typeface="Calibri" pitchFamily="34" charset="0"/>
              </a:rPr>
              <a:pPr eaLnBrk="1" hangingPunct="1"/>
              <a:t>5</a:t>
            </a:fld>
            <a:endParaRPr lang="en-US" smtClean="0">
              <a:solidFill>
                <a:srgbClr val="000000"/>
              </a:solidFill>
              <a:latin typeface="Calibri" pitchFamily="34" charset="0"/>
            </a:endParaRPr>
          </a:p>
        </p:txBody>
      </p:sp>
    </p:spTree>
    <p:extLst>
      <p:ext uri="{BB962C8B-B14F-4D97-AF65-F5344CB8AC3E}">
        <p14:creationId xmlns:p14="http://schemas.microsoft.com/office/powerpoint/2010/main" val="1550995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itchFamily="34" charset="0"/>
              <a:buChar char="•"/>
            </a:pPr>
            <a:r>
              <a:rPr lang="en-GB" dirty="0" smtClean="0">
                <a:solidFill>
                  <a:srgbClr val="000066"/>
                </a:solidFill>
                <a:ea typeface="ＭＳ Ｐゴシック" pitchFamily="34" charset="-128"/>
              </a:rPr>
              <a:t>With origins dating back to 1478, when first book published at university</a:t>
            </a:r>
          </a:p>
          <a:p>
            <a:pPr marL="171450" indent="-171450">
              <a:buFont typeface="Arial" pitchFamily="34" charset="0"/>
              <a:buChar char="•"/>
            </a:pPr>
            <a:r>
              <a:rPr lang="en-GB" dirty="0" smtClean="0">
                <a:solidFill>
                  <a:srgbClr val="000066"/>
                </a:solidFill>
                <a:ea typeface="ＭＳ Ｐゴシック" pitchFamily="34" charset="-128"/>
              </a:rPr>
              <a:t>OUP is among the oldest university presses in the world</a:t>
            </a:r>
          </a:p>
          <a:p>
            <a:pPr marL="628650" marR="0" lvl="2"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GB" dirty="0" smtClean="0">
                <a:solidFill>
                  <a:srgbClr val="000066"/>
                </a:solidFill>
                <a:ea typeface="ＭＳ Ｐゴシック" pitchFamily="34" charset="-128"/>
              </a:rPr>
              <a:t>Picture of the delegates meeting in Clarendon</a:t>
            </a:r>
            <a:r>
              <a:rPr lang="en-GB" baseline="0" dirty="0" smtClean="0">
                <a:solidFill>
                  <a:srgbClr val="000066"/>
                </a:solidFill>
                <a:ea typeface="ＭＳ Ｐゴシック" pitchFamily="34" charset="-128"/>
              </a:rPr>
              <a:t> building, where continuously meeting since 18</a:t>
            </a:r>
            <a:r>
              <a:rPr lang="en-GB" baseline="30000" dirty="0" smtClean="0">
                <a:solidFill>
                  <a:srgbClr val="000066"/>
                </a:solidFill>
                <a:ea typeface="ＭＳ Ｐゴシック" pitchFamily="34" charset="-128"/>
              </a:rPr>
              <a:t>th</a:t>
            </a:r>
            <a:r>
              <a:rPr lang="en-GB" baseline="0" dirty="0" smtClean="0">
                <a:solidFill>
                  <a:srgbClr val="000066"/>
                </a:solidFill>
                <a:ea typeface="ＭＳ Ｐゴシック" pitchFamily="34" charset="-128"/>
              </a:rPr>
              <a:t> century. </a:t>
            </a:r>
          </a:p>
          <a:p>
            <a:pPr marL="628650" marR="0" lvl="2"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GB" baseline="0" dirty="0" smtClean="0">
                <a:solidFill>
                  <a:srgbClr val="000066"/>
                </a:solidFill>
                <a:ea typeface="ＭＳ Ｐゴシック" pitchFamily="34" charset="-128"/>
              </a:rPr>
              <a:t>Picture of the Press’s main office in Oxford</a:t>
            </a:r>
            <a:endParaRPr lang="en-GB" dirty="0" smtClean="0">
              <a:solidFill>
                <a:srgbClr val="000066"/>
              </a:solidFill>
              <a:ea typeface="ＭＳ Ｐゴシック" pitchFamily="34" charset="-128"/>
            </a:endParaRPr>
          </a:p>
          <a:p>
            <a:pPr marL="171450" indent="-171450">
              <a:buFont typeface="Arial" pitchFamily="34" charset="0"/>
              <a:buChar char="•"/>
            </a:pPr>
            <a:r>
              <a:rPr lang="en-GB" dirty="0" smtClean="0">
                <a:solidFill>
                  <a:srgbClr val="000066"/>
                </a:solidFill>
                <a:ea typeface="ＭＳ Ｐゴシック" pitchFamily="34" charset="-128"/>
              </a:rPr>
              <a:t>It is also the largest university press in the world</a:t>
            </a:r>
          </a:p>
          <a:p>
            <a:endParaRPr lang="en-GB" dirty="0" smtClean="0">
              <a:solidFill>
                <a:srgbClr val="000066"/>
              </a:solidFill>
              <a:ea typeface="ＭＳ Ｐゴシック" pitchFamily="34" charset="-128"/>
            </a:endParaRPr>
          </a:p>
          <a:p>
            <a:pPr marL="171450" indent="-171450">
              <a:lnSpc>
                <a:spcPct val="80000"/>
              </a:lnSpc>
              <a:buFont typeface="Arial" pitchFamily="34" charset="0"/>
              <a:buChar char="•"/>
            </a:pPr>
            <a:r>
              <a:rPr lang="en-GB" dirty="0" smtClean="0">
                <a:ea typeface="ＭＳ Ｐゴシック" pitchFamily="34" charset="-128"/>
              </a:rPr>
              <a:t>In fact, OUP is bigger than all other English language university presses in the world put together </a:t>
            </a:r>
          </a:p>
          <a:p>
            <a:pPr marL="628650" lvl="1" indent="-171450">
              <a:lnSpc>
                <a:spcPct val="80000"/>
              </a:lnSpc>
              <a:buFont typeface="Arial" pitchFamily="34" charset="0"/>
              <a:buChar char="•"/>
            </a:pPr>
            <a:r>
              <a:rPr lang="en-GB" dirty="0" smtClean="0">
                <a:ea typeface="ＭＳ Ｐゴシック" pitchFamily="34" charset="-128"/>
              </a:rPr>
              <a:t>Including the 110 UPs in the US, PLUS Cambridge. </a:t>
            </a:r>
          </a:p>
          <a:p>
            <a:pPr marL="171450" lvl="0" indent="-171450">
              <a:lnSpc>
                <a:spcPct val="80000"/>
              </a:lnSpc>
              <a:buFont typeface="Arial" pitchFamily="34" charset="0"/>
              <a:buChar char="•"/>
            </a:pPr>
            <a:r>
              <a:rPr lang="en-GB" dirty="0" smtClean="0">
                <a:ea typeface="ＭＳ Ｐゴシック" pitchFamily="34" charset="-128"/>
              </a:rPr>
              <a:t>Employ</a:t>
            </a:r>
            <a:r>
              <a:rPr lang="en-GB" baseline="0" dirty="0" smtClean="0">
                <a:ea typeface="ＭＳ Ｐゴシック" pitchFamily="34" charset="-128"/>
              </a:rPr>
              <a:t> 6,000 people worldwide with major publishing offices in Oxford, New York, and </a:t>
            </a:r>
            <a:r>
              <a:rPr lang="en-GB" baseline="0" dirty="0" err="1" smtClean="0">
                <a:ea typeface="ＭＳ Ｐゴシック" pitchFamily="34" charset="-128"/>
              </a:rPr>
              <a:t>Dehli</a:t>
            </a:r>
            <a:r>
              <a:rPr lang="en-GB" baseline="0" dirty="0" smtClean="0">
                <a:ea typeface="ＭＳ Ｐゴシック" pitchFamily="34" charset="-128"/>
              </a:rPr>
              <a:t>. </a:t>
            </a:r>
          </a:p>
          <a:p>
            <a:pPr marL="171450" lvl="0" indent="-171450">
              <a:lnSpc>
                <a:spcPct val="80000"/>
              </a:lnSpc>
              <a:buFont typeface="Arial" pitchFamily="34" charset="0"/>
              <a:buChar char="•"/>
            </a:pPr>
            <a:r>
              <a:rPr lang="en-GB" baseline="0" dirty="0" smtClean="0">
                <a:ea typeface="ＭＳ Ｐゴシック" pitchFamily="34" charset="-128"/>
              </a:rPr>
              <a:t>Publish close to 7,000 new titles each year, 300 journals, and a range of online products. </a:t>
            </a:r>
          </a:p>
          <a:p>
            <a:pPr marL="171450" lvl="0" indent="-171450">
              <a:lnSpc>
                <a:spcPct val="80000"/>
              </a:lnSpc>
              <a:buFont typeface="Arial" pitchFamily="34" charset="0"/>
              <a:buChar char="•"/>
            </a:pPr>
            <a:r>
              <a:rPr lang="en-GB" baseline="0" dirty="0" smtClean="0">
                <a:ea typeface="ＭＳ Ｐゴシック" pitchFamily="34" charset="-128"/>
              </a:rPr>
              <a:t>Publish in more than 40 languages, and in a variety of formats– print and digital. </a:t>
            </a:r>
          </a:p>
          <a:p>
            <a:pPr marL="171450" lvl="0" indent="-171450">
              <a:lnSpc>
                <a:spcPct val="80000"/>
              </a:lnSpc>
              <a:buFont typeface="Arial" pitchFamily="34" charset="0"/>
              <a:buChar char="•"/>
            </a:pPr>
            <a:r>
              <a:rPr lang="en-GB" baseline="0" dirty="0" smtClean="0">
                <a:ea typeface="ＭＳ Ｐゴシック" pitchFamily="34" charset="-128"/>
              </a:rPr>
              <a:t>Sell more than 110 million units each year, and most of those sales are outside of the UK. </a:t>
            </a:r>
          </a:p>
          <a:p>
            <a:pPr marL="171450" lvl="0" indent="-171450">
              <a:lnSpc>
                <a:spcPct val="80000"/>
              </a:lnSpc>
              <a:buFont typeface="Arial" pitchFamily="34" charset="0"/>
              <a:buChar char="•"/>
            </a:pPr>
            <a:endParaRPr lang="en-GB" baseline="0" dirty="0" smtClean="0">
              <a:ea typeface="ＭＳ Ｐゴシック" pitchFamily="34" charset="-128"/>
            </a:endParaRPr>
          </a:p>
          <a:p>
            <a:pPr marL="171450" lvl="0" indent="-171450">
              <a:lnSpc>
                <a:spcPct val="80000"/>
              </a:lnSpc>
              <a:buFont typeface="Arial" pitchFamily="34" charset="0"/>
              <a:buChar char="•"/>
            </a:pPr>
            <a:endParaRPr lang="en-GB" dirty="0" smtClean="0">
              <a:ea typeface="ＭＳ Ｐゴシック" pitchFamily="34" charset="-128"/>
            </a:endParaRPr>
          </a:p>
          <a:p>
            <a:pPr marL="171450" lvl="0" indent="-171450">
              <a:lnSpc>
                <a:spcPct val="80000"/>
              </a:lnSpc>
              <a:buFont typeface="Arial" pitchFamily="34" charset="0"/>
              <a:buChar char="•"/>
            </a:pPr>
            <a:r>
              <a:rPr lang="en-GB" dirty="0" smtClean="0">
                <a:ea typeface="ＭＳ Ｐゴシック" pitchFamily="34" charset="-128"/>
              </a:rPr>
              <a:t>OUP accounts for 55% of the University Press market. </a:t>
            </a:r>
          </a:p>
          <a:p>
            <a:pPr marL="171450" indent="-171450">
              <a:lnSpc>
                <a:spcPct val="80000"/>
              </a:lnSpc>
              <a:buFont typeface="Arial" pitchFamily="34" charset="0"/>
              <a:buChar char="•"/>
            </a:pPr>
            <a:r>
              <a:rPr lang="en-GB" dirty="0" smtClean="0">
                <a:ea typeface="ＭＳ Ｐゴシック" pitchFamily="34" charset="-128"/>
              </a:rPr>
              <a:t>While</a:t>
            </a:r>
            <a:r>
              <a:rPr lang="en-GB" baseline="0" dirty="0" smtClean="0">
                <a:ea typeface="ＭＳ Ｐゴシック" pitchFamily="34" charset="-128"/>
              </a:rPr>
              <a:t> giant by university press standards, we are a mid-sized publisher within the wider industry. </a:t>
            </a:r>
          </a:p>
          <a:p>
            <a:pPr marL="171450" indent="-171450">
              <a:lnSpc>
                <a:spcPct val="80000"/>
              </a:lnSpc>
              <a:buFont typeface="Arial" pitchFamily="34" charset="0"/>
              <a:buChar char="•"/>
            </a:pPr>
            <a:r>
              <a:rPr lang="en-GB" dirty="0" smtClean="0">
                <a:ea typeface="ＭＳ Ｐゴシック" pitchFamily="34" charset="-128"/>
              </a:rPr>
              <a:t>According to a global ranking of the Publishing industry, we’re the 25</a:t>
            </a:r>
            <a:r>
              <a:rPr lang="en-GB" baseline="30000" dirty="0" smtClean="0">
                <a:ea typeface="ＭＳ Ｐゴシック" pitchFamily="34" charset="-128"/>
              </a:rPr>
              <a:t>th</a:t>
            </a:r>
            <a:r>
              <a:rPr lang="en-GB" dirty="0" smtClean="0">
                <a:ea typeface="ＭＳ Ｐゴシック" pitchFamily="34" charset="-128"/>
              </a:rPr>
              <a:t> largest.</a:t>
            </a:r>
          </a:p>
          <a:p>
            <a:pPr marL="171450" indent="-171450">
              <a:buFont typeface="Arial" pitchFamily="34" charset="0"/>
              <a:buChar char="•"/>
            </a:pPr>
            <a:r>
              <a:rPr lang="en-GB" dirty="0" smtClean="0">
                <a:solidFill>
                  <a:srgbClr val="000066"/>
                </a:solidFill>
                <a:ea typeface="ＭＳ Ｐゴシック" pitchFamily="34" charset="-128"/>
              </a:rPr>
              <a:t>About $1 billion in sales per year. </a:t>
            </a:r>
          </a:p>
          <a:p>
            <a:pPr>
              <a:lnSpc>
                <a:spcPct val="80000"/>
              </a:lnSpc>
            </a:pPr>
            <a:r>
              <a:rPr lang="en-GB" dirty="0" smtClean="0">
                <a:ea typeface="ＭＳ Ｐゴシック" pitchFamily="34" charset="-128"/>
              </a:rPr>
              <a:t> </a:t>
            </a:r>
          </a:p>
          <a:p>
            <a:endParaRPr lang="en-GB" dirty="0" smtClean="0">
              <a:ea typeface="ＭＳ Ｐゴシック" pitchFamily="34" charset="-128"/>
            </a:endParaRPr>
          </a:p>
          <a:p>
            <a:endParaRPr lang="en-GB" dirty="0" smtClean="0">
              <a:ea typeface="ＭＳ Ｐゴシック" pitchFamily="34" charset="-128"/>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1D4BCC9B-C68F-45B4-8386-69EF18149CFA}" type="slidenum">
              <a:rPr lang="en-US" sz="1200" smtClean="0"/>
              <a:pPr/>
              <a:t>6</a:t>
            </a:fld>
            <a:endParaRPr lang="en-US" sz="1200" smtClean="0"/>
          </a:p>
        </p:txBody>
      </p:sp>
    </p:spTree>
    <p:extLst>
      <p:ext uri="{BB962C8B-B14F-4D97-AF65-F5344CB8AC3E}">
        <p14:creationId xmlns:p14="http://schemas.microsoft.com/office/powerpoint/2010/main" val="2790481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AC8895AC-1778-4311-B5B8-6C3180F58C13}" type="slidenum">
              <a:rPr lang="en-GB" smtClean="0">
                <a:solidFill>
                  <a:prstClr val="black"/>
                </a:solidFill>
              </a:rPr>
              <a:pPr>
                <a:defRPr/>
              </a:pPr>
              <a:t>7</a:t>
            </a:fld>
            <a:endParaRPr lang="en-GB">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473036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Linking our</a:t>
            </a:r>
            <a:r>
              <a:rPr lang="en-GB" baseline="0" dirty="0" smtClean="0"/>
              <a:t> material to a research journey where each of them falls under one category. </a:t>
            </a:r>
          </a:p>
          <a:p>
            <a:r>
              <a:rPr lang="en-GB" baseline="0" dirty="0" smtClean="0"/>
              <a:t>The reference material would be: ODO, OBO, ORO</a:t>
            </a:r>
          </a:p>
          <a:p>
            <a:r>
              <a:rPr lang="en-GB" baseline="0" dirty="0" smtClean="0"/>
              <a:t>The Scholarly Resources: OHO, UPSO, Journals</a:t>
            </a:r>
          </a:p>
          <a:p>
            <a:r>
              <a:rPr lang="en-GB" baseline="0" dirty="0" smtClean="0"/>
              <a:t>The subject specific will vary between reference and scholarly resources because they cover both aspects based on their content. </a:t>
            </a:r>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8</a:t>
            </a:fld>
            <a:endParaRPr lang="en-GB"/>
          </a:p>
        </p:txBody>
      </p:sp>
    </p:spTree>
    <p:extLst>
      <p:ext uri="{BB962C8B-B14F-4D97-AF65-F5344CB8AC3E}">
        <p14:creationId xmlns:p14="http://schemas.microsoft.com/office/powerpoint/2010/main" val="3417233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10</a:t>
            </a:fld>
            <a:endParaRPr lang="en-US"/>
          </a:p>
        </p:txBody>
      </p:sp>
    </p:spTree>
    <p:extLst>
      <p:ext uri="{BB962C8B-B14F-4D97-AF65-F5344CB8AC3E}">
        <p14:creationId xmlns:p14="http://schemas.microsoft.com/office/powerpoint/2010/main" val="3092191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15" name="Picture 14" descr="8010_Powerpoint_Home.jpg"/>
          <p:cNvPicPr>
            <a:picLocks noChangeAspect="1"/>
          </p:cNvPicPr>
          <p:nvPr userDrawn="1"/>
        </p:nvPicPr>
        <p:blipFill>
          <a:blip r:embed="rId2"/>
          <a:srcRect l="32408" t="50527" r="17248"/>
          <a:stretch>
            <a:fillRect/>
          </a:stretch>
        </p:blipFill>
        <p:spPr>
          <a:xfrm>
            <a:off x="2808084" y="2256705"/>
            <a:ext cx="6335916" cy="4601296"/>
          </a:xfrm>
          <a:prstGeom prst="rect">
            <a:avLst/>
          </a:prstGeom>
          <a:ln>
            <a:noFill/>
          </a:ln>
        </p:spPr>
      </p:pic>
      <p:sp>
        <p:nvSpPr>
          <p:cNvPr id="2" name="Title 1"/>
          <p:cNvSpPr>
            <a:spLocks noGrp="1"/>
          </p:cNvSpPr>
          <p:nvPr>
            <p:ph type="title" hasCustomPrompt="1"/>
          </p:nvPr>
        </p:nvSpPr>
        <p:spPr>
          <a:xfrm>
            <a:off x="288000" y="2149552"/>
            <a:ext cx="8571838" cy="443030"/>
          </a:xfrm>
        </p:spPr>
        <p:txBody>
          <a:bodyPr tIns="0" anchor="t" anchorCtr="0"/>
          <a:lstStyle/>
          <a:p>
            <a:r>
              <a:rPr lang="en-GB" dirty="0" smtClean="0"/>
              <a:t>Click to add title (Formal cover)</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287338" y="3358256"/>
            <a:ext cx="8572500" cy="336516"/>
          </a:xfrm>
        </p:spPr>
        <p:txBody>
          <a:bodyPr tIns="0">
            <a:normAutofit/>
          </a:bodyPr>
          <a:lstStyle>
            <a:lvl1pPr marL="0" indent="0">
              <a:spcBef>
                <a:spcPts val="0"/>
              </a:spcBef>
              <a:buFontTx/>
              <a:buNone/>
              <a:defRPr sz="1800">
                <a:solidFill>
                  <a:srgbClr val="000000"/>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293688" y="3628840"/>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pPr/>
              <a:t>‹#›</a:t>
            </a:fld>
            <a:endParaRPr lang="en-US"/>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9" name="Text Placeholder 8"/>
          <p:cNvSpPr>
            <a:spLocks noGrp="1"/>
          </p:cNvSpPr>
          <p:nvPr>
            <p:ph type="body" sz="quarter" idx="14" hasCustomPrompt="1"/>
          </p:nvPr>
        </p:nvSpPr>
        <p:spPr>
          <a:xfrm>
            <a:off x="293688" y="2110852"/>
            <a:ext cx="8566150" cy="4267723"/>
          </a:xfrm>
          <a:noFill/>
          <a:ln>
            <a:noFill/>
          </a:ln>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Content Placeholder 2"/>
          <p:cNvSpPr>
            <a:spLocks noGrp="1"/>
          </p:cNvSpPr>
          <p:nvPr>
            <p:ph idx="1" hasCustomPrompt="1"/>
          </p:nvPr>
        </p:nvSpPr>
        <p:spPr>
          <a:xfrm>
            <a:off x="288000" y="2243138"/>
            <a:ext cx="8572904" cy="4135437"/>
          </a:xfrm>
        </p:spPr>
        <p:txBody>
          <a:bodyPr/>
          <a:lstStyle>
            <a:lvl1pPr>
              <a:buNone/>
              <a:defRPr baseline="0"/>
            </a:lvl1pPr>
          </a:lstStyle>
          <a:p>
            <a:pPr lvl="0"/>
            <a:r>
              <a:rPr lang="en-GB" dirty="0" smtClean="0"/>
              <a:t>Click icon to add element</a:t>
            </a:r>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pPr/>
              <a:t>‹#›</a:t>
            </a:fld>
            <a:endParaRPr lang="en-US"/>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85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0" name="Text Placeholder 9"/>
          <p:cNvSpPr>
            <a:spLocks noGrp="1"/>
          </p:cNvSpPr>
          <p:nvPr>
            <p:ph type="body" sz="quarter" idx="13" hasCustomPrompt="1"/>
          </p:nvPr>
        </p:nvSpPr>
        <p:spPr>
          <a:xfrm>
            <a:off x="5088334" y="5852688"/>
            <a:ext cx="3760392" cy="525886"/>
          </a:xfrm>
          <a:solidFill>
            <a:srgbClr val="717EBD"/>
          </a:solidFill>
        </p:spPr>
        <p:txBody>
          <a:bodyPr lIns="144000" tIns="108000" bIns="108000" anchor="b" anchorCtr="0">
            <a:spAutoFit/>
          </a:bodyPr>
          <a:lstStyle>
            <a:lvl1pPr marL="0" indent="0">
              <a:spcBef>
                <a:spcPts val="0"/>
              </a:spcBef>
              <a:buFontTx/>
              <a:buNone/>
              <a:defRPr sz="2000" b="1" i="0">
                <a:solidFill>
                  <a:srgbClr val="FFFFFF"/>
                </a:solidFill>
              </a:defRPr>
            </a:lvl1pPr>
          </a:lstStyle>
          <a:p>
            <a:pPr lvl="0"/>
            <a:r>
              <a:rPr lang="en-GB" dirty="0" smtClean="0"/>
              <a:t>Click to add annotation text</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4068000" cy="4159222"/>
          </a:xfrm>
        </p:spPr>
        <p:txBody>
          <a:bodyPr/>
          <a:lstStyle>
            <a:lvl1pPr>
              <a:buNone/>
              <a:defRPr/>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645466" y="2117185"/>
            <a:ext cx="4211470" cy="4261389"/>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356000" y="2243138"/>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level5</a:t>
            </a:r>
            <a:endParaRPr lang="en-US" dirty="0"/>
          </a:p>
        </p:txBody>
      </p:sp>
      <p:sp>
        <p:nvSpPr>
          <p:cNvPr id="9" name="Picture Placeholder 8"/>
          <p:cNvSpPr>
            <a:spLocks noGrp="1"/>
          </p:cNvSpPr>
          <p:nvPr>
            <p:ph type="pic" sz="quarter" idx="14"/>
          </p:nvPr>
        </p:nvSpPr>
        <p:spPr>
          <a:xfrm>
            <a:off x="288000" y="2243138"/>
            <a:ext cx="40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Colour </a:t>
            </a:r>
            <a:r>
              <a:rPr lang="en-GB" dirty="0" err="1" smtClean="0"/>
              <a:t>Pallette</a:t>
            </a:r>
            <a:endParaRPr lang="en-US" dirty="0"/>
          </a:p>
        </p:txBody>
      </p:sp>
      <p:sp>
        <p:nvSpPr>
          <p:cNvPr id="5" name="Text Placeholder 22"/>
          <p:cNvSpPr>
            <a:spLocks noGrp="1"/>
          </p:cNvSpPr>
          <p:nvPr userDrawn="1">
            <p:ph type="body" sz="quarter" idx="12" hasCustomPrompt="1"/>
          </p:nvPr>
        </p:nvSpPr>
        <p:spPr>
          <a:xfrm>
            <a:off x="287338" y="1269657"/>
            <a:ext cx="1486532" cy="485775"/>
          </a:xfrm>
        </p:spPr>
        <p:txBody>
          <a:bodyPr/>
          <a:lstStyle>
            <a:lvl1pPr>
              <a:buNone/>
              <a:defRPr>
                <a:solidFill>
                  <a:srgbClr val="747679"/>
                </a:solidFill>
              </a:defRPr>
            </a:lvl1pPr>
          </a:lstStyle>
          <a:p>
            <a:r>
              <a:rPr lang="en-US" dirty="0" smtClean="0"/>
              <a:t>Primary</a:t>
            </a:r>
            <a:endParaRPr lang="en-US" dirty="0"/>
          </a:p>
        </p:txBody>
      </p:sp>
      <p:sp>
        <p:nvSpPr>
          <p:cNvPr id="6" name="Rectangle 5"/>
          <p:cNvSpPr/>
          <p:nvPr userDrawn="1"/>
        </p:nvSpPr>
        <p:spPr>
          <a:xfrm>
            <a:off x="3859685" y="5486400"/>
            <a:ext cx="1634067" cy="1154668"/>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r>
              <a:rPr lang="en-US" dirty="0" smtClean="0"/>
              <a:t>R: 137</a:t>
            </a:r>
          </a:p>
          <a:p>
            <a:r>
              <a:rPr lang="en-US" dirty="0" smtClean="0"/>
              <a:t>G: 138</a:t>
            </a:r>
          </a:p>
          <a:p>
            <a:r>
              <a:rPr lang="en-US" dirty="0" smtClean="0"/>
              <a:t>B: 23</a:t>
            </a:r>
            <a:endParaRPr lang="en-US" dirty="0"/>
          </a:p>
        </p:txBody>
      </p:sp>
      <p:sp>
        <p:nvSpPr>
          <p:cNvPr id="7" name="Rectangle 6"/>
          <p:cNvSpPr/>
          <p:nvPr userDrawn="1"/>
        </p:nvSpPr>
        <p:spPr>
          <a:xfrm>
            <a:off x="3859685" y="3182679"/>
            <a:ext cx="1634067" cy="1058333"/>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156</a:t>
            </a:r>
          </a:p>
          <a:p>
            <a:r>
              <a:rPr lang="en-US" dirty="0" smtClean="0"/>
              <a:t>G: 19</a:t>
            </a:r>
          </a:p>
          <a:p>
            <a:r>
              <a:rPr lang="en-US" dirty="0" smtClean="0"/>
              <a:t>B: 46</a:t>
            </a:r>
            <a:endParaRPr lang="en-US" dirty="0"/>
          </a:p>
        </p:txBody>
      </p:sp>
      <p:sp>
        <p:nvSpPr>
          <p:cNvPr id="8" name="Rectangle 7"/>
          <p:cNvSpPr/>
          <p:nvPr userDrawn="1"/>
        </p:nvSpPr>
        <p:spPr>
          <a:xfrm>
            <a:off x="3859685" y="4291412"/>
            <a:ext cx="1634067" cy="1154668"/>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93</a:t>
            </a:r>
          </a:p>
          <a:p>
            <a:r>
              <a:rPr lang="en-US" dirty="0" smtClean="0"/>
              <a:t>G: 75</a:t>
            </a:r>
          </a:p>
          <a:p>
            <a:r>
              <a:rPr lang="en-US" dirty="0" smtClean="0"/>
              <a:t>B: 10</a:t>
            </a:r>
            <a:endParaRPr lang="en-US" dirty="0"/>
          </a:p>
        </p:txBody>
      </p:sp>
      <p:sp>
        <p:nvSpPr>
          <p:cNvPr id="9" name="Rectangle 8"/>
          <p:cNvSpPr/>
          <p:nvPr userDrawn="1"/>
        </p:nvSpPr>
        <p:spPr>
          <a:xfrm>
            <a:off x="7234146" y="4291605"/>
            <a:ext cx="1634067" cy="1154668"/>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113</a:t>
            </a:r>
          </a:p>
          <a:p>
            <a:r>
              <a:rPr lang="en-US" dirty="0" smtClean="0"/>
              <a:t>G: 126</a:t>
            </a:r>
          </a:p>
          <a:p>
            <a:r>
              <a:rPr lang="en-US" dirty="0" smtClean="0"/>
              <a:t>B: 189</a:t>
            </a:r>
            <a:endParaRPr lang="en-US" dirty="0"/>
          </a:p>
        </p:txBody>
      </p:sp>
      <p:sp>
        <p:nvSpPr>
          <p:cNvPr id="10" name="Rectangle 9"/>
          <p:cNvSpPr/>
          <p:nvPr userDrawn="1"/>
        </p:nvSpPr>
        <p:spPr>
          <a:xfrm>
            <a:off x="304800" y="5486400"/>
            <a:ext cx="1634067" cy="1154668"/>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rtlCol="0" anchor="ctr"/>
          <a:lstStyle/>
          <a:p>
            <a:r>
              <a:rPr lang="en-US" dirty="0" smtClean="0"/>
              <a:t>R: 116</a:t>
            </a:r>
          </a:p>
          <a:p>
            <a:r>
              <a:rPr lang="en-US" dirty="0" smtClean="0"/>
              <a:t>G: 118</a:t>
            </a:r>
          </a:p>
          <a:p>
            <a:r>
              <a:rPr lang="en-US" dirty="0" smtClean="0"/>
              <a:t>B: 121</a:t>
            </a:r>
            <a:endParaRPr lang="en-US" dirty="0"/>
          </a:p>
        </p:txBody>
      </p:sp>
      <p:sp>
        <p:nvSpPr>
          <p:cNvPr id="11" name="Rectangle 10"/>
          <p:cNvSpPr/>
          <p:nvPr userDrawn="1"/>
        </p:nvSpPr>
        <p:spPr>
          <a:xfrm>
            <a:off x="5539590" y="5485184"/>
            <a:ext cx="1634067" cy="1154668"/>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74</a:t>
            </a:r>
          </a:p>
          <a:p>
            <a:r>
              <a:rPr lang="en-US" dirty="0" smtClean="0"/>
              <a:t>G: 25</a:t>
            </a:r>
          </a:p>
          <a:p>
            <a:r>
              <a:rPr lang="en-US" dirty="0" smtClean="0"/>
              <a:t>B: 19</a:t>
            </a:r>
            <a:endParaRPr lang="en-US" dirty="0"/>
          </a:p>
        </p:txBody>
      </p:sp>
      <p:sp>
        <p:nvSpPr>
          <p:cNvPr id="12" name="Rectangle 11"/>
          <p:cNvSpPr/>
          <p:nvPr userDrawn="1"/>
        </p:nvSpPr>
        <p:spPr>
          <a:xfrm>
            <a:off x="5544814" y="3190731"/>
            <a:ext cx="1634067" cy="105833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189</a:t>
            </a:r>
          </a:p>
          <a:p>
            <a:r>
              <a:rPr lang="en-US" dirty="0" smtClean="0"/>
              <a:t>G: 120</a:t>
            </a:r>
          </a:p>
          <a:p>
            <a:r>
              <a:rPr lang="en-US" dirty="0" smtClean="0"/>
              <a:t>B: 36</a:t>
            </a:r>
            <a:endParaRPr lang="en-US" dirty="0"/>
          </a:p>
        </p:txBody>
      </p:sp>
      <p:sp>
        <p:nvSpPr>
          <p:cNvPr id="13" name="Rectangle 12"/>
          <p:cNvSpPr/>
          <p:nvPr userDrawn="1"/>
        </p:nvSpPr>
        <p:spPr>
          <a:xfrm>
            <a:off x="5544444" y="4291612"/>
            <a:ext cx="1634067" cy="1154668"/>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231</a:t>
            </a:r>
          </a:p>
          <a:p>
            <a:r>
              <a:rPr lang="en-US" dirty="0" smtClean="0"/>
              <a:t>G: 181</a:t>
            </a:r>
          </a:p>
          <a:p>
            <a:r>
              <a:rPr lang="en-US" dirty="0" smtClean="0"/>
              <a:t>B: 19</a:t>
            </a:r>
            <a:endParaRPr lang="en-US" dirty="0"/>
          </a:p>
        </p:txBody>
      </p:sp>
      <p:sp>
        <p:nvSpPr>
          <p:cNvPr id="14" name="Rectangle 13"/>
          <p:cNvSpPr/>
          <p:nvPr userDrawn="1"/>
        </p:nvSpPr>
        <p:spPr>
          <a:xfrm>
            <a:off x="7239370" y="1924631"/>
            <a:ext cx="1634067" cy="122498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232</a:t>
            </a:r>
          </a:p>
          <a:p>
            <a:r>
              <a:rPr lang="en-US" dirty="0" smtClean="0"/>
              <a:t>G: 211</a:t>
            </a:r>
          </a:p>
          <a:p>
            <a:r>
              <a:rPr lang="en-US" dirty="0" smtClean="0"/>
              <a:t>B: 165</a:t>
            </a:r>
            <a:endParaRPr lang="en-US" dirty="0"/>
          </a:p>
        </p:txBody>
      </p:sp>
      <p:sp>
        <p:nvSpPr>
          <p:cNvPr id="15" name="Rectangle 14"/>
          <p:cNvSpPr/>
          <p:nvPr userDrawn="1"/>
        </p:nvSpPr>
        <p:spPr>
          <a:xfrm>
            <a:off x="7239370" y="3190732"/>
            <a:ext cx="1634067" cy="105833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220</a:t>
            </a:r>
          </a:p>
          <a:p>
            <a:r>
              <a:rPr lang="en-US" dirty="0" smtClean="0"/>
              <a:t>G: 145</a:t>
            </a:r>
          </a:p>
          <a:p>
            <a:r>
              <a:rPr lang="en-US" dirty="0" smtClean="0"/>
              <a:t>B: 174</a:t>
            </a:r>
            <a:endParaRPr lang="en-US" dirty="0"/>
          </a:p>
        </p:txBody>
      </p:sp>
      <p:sp>
        <p:nvSpPr>
          <p:cNvPr id="16" name="Rectangle 15"/>
          <p:cNvSpPr/>
          <p:nvPr userDrawn="1"/>
        </p:nvSpPr>
        <p:spPr>
          <a:xfrm>
            <a:off x="304800" y="1920720"/>
            <a:ext cx="1634067" cy="122498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0</a:t>
            </a:r>
          </a:p>
          <a:p>
            <a:r>
              <a:rPr lang="en-US" dirty="0" smtClean="0"/>
              <a:t>G: 33</a:t>
            </a:r>
          </a:p>
          <a:p>
            <a:r>
              <a:rPr lang="en-US" dirty="0" smtClean="0"/>
              <a:t>B: 71</a:t>
            </a:r>
            <a:endParaRPr lang="en-US" dirty="0"/>
          </a:p>
        </p:txBody>
      </p:sp>
      <p:sp>
        <p:nvSpPr>
          <p:cNvPr id="17" name="Text Placeholder 22"/>
          <p:cNvSpPr>
            <a:spLocks noGrp="1"/>
          </p:cNvSpPr>
          <p:nvPr userDrawn="1">
            <p:ph type="body" sz="quarter" idx="13" hasCustomPrompt="1"/>
          </p:nvPr>
        </p:nvSpPr>
        <p:spPr>
          <a:xfrm>
            <a:off x="3865326" y="1269657"/>
            <a:ext cx="2887487" cy="485775"/>
          </a:xfrm>
        </p:spPr>
        <p:txBody>
          <a:bodyPr/>
          <a:lstStyle>
            <a:lvl1pPr>
              <a:buNone/>
              <a:defRPr>
                <a:solidFill>
                  <a:srgbClr val="747679"/>
                </a:solidFill>
              </a:defRPr>
            </a:lvl1pPr>
          </a:lstStyle>
          <a:p>
            <a:r>
              <a:rPr lang="en-US" dirty="0" smtClean="0"/>
              <a:t>Secondary</a:t>
            </a:r>
            <a:endParaRPr lang="en-US" dirty="0"/>
          </a:p>
        </p:txBody>
      </p:sp>
      <p:sp>
        <p:nvSpPr>
          <p:cNvPr id="18" name="Rectangle 17"/>
          <p:cNvSpPr/>
          <p:nvPr userDrawn="1"/>
        </p:nvSpPr>
        <p:spPr>
          <a:xfrm>
            <a:off x="304800" y="4289011"/>
            <a:ext cx="1634067" cy="115466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r>
              <a:rPr lang="en-US" dirty="0" smtClean="0"/>
              <a:t>R: 0</a:t>
            </a:r>
          </a:p>
          <a:p>
            <a:r>
              <a:rPr lang="en-US" dirty="0" smtClean="0"/>
              <a:t>G: 0</a:t>
            </a:r>
          </a:p>
          <a:p>
            <a:r>
              <a:rPr lang="en-US" dirty="0" smtClean="0"/>
              <a:t>B: 0</a:t>
            </a:r>
            <a:endParaRPr lang="en-US" dirty="0"/>
          </a:p>
        </p:txBody>
      </p:sp>
      <p:sp>
        <p:nvSpPr>
          <p:cNvPr id="19" name="Rectangle 18"/>
          <p:cNvSpPr/>
          <p:nvPr userDrawn="1"/>
        </p:nvSpPr>
        <p:spPr>
          <a:xfrm>
            <a:off x="3859685" y="1920720"/>
            <a:ext cx="1634067" cy="122498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0</a:t>
            </a:r>
          </a:p>
          <a:p>
            <a:r>
              <a:rPr lang="en-US" dirty="0" smtClean="0"/>
              <a:t>G: 130</a:t>
            </a:r>
          </a:p>
          <a:p>
            <a:r>
              <a:rPr lang="en-US" dirty="0" smtClean="0"/>
              <a:t>B: 192</a:t>
            </a:r>
            <a:endParaRPr lang="en-US" dirty="0"/>
          </a:p>
        </p:txBody>
      </p:sp>
      <p:sp>
        <p:nvSpPr>
          <p:cNvPr id="20" name="Rectangle 19"/>
          <p:cNvSpPr/>
          <p:nvPr userDrawn="1"/>
        </p:nvSpPr>
        <p:spPr>
          <a:xfrm>
            <a:off x="5544814" y="1924629"/>
            <a:ext cx="1634067" cy="122498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75</a:t>
            </a:r>
          </a:p>
          <a:p>
            <a:r>
              <a:rPr lang="en-US" dirty="0" smtClean="0"/>
              <a:t>G: 50</a:t>
            </a:r>
          </a:p>
          <a:p>
            <a:r>
              <a:rPr lang="en-US" dirty="0" smtClean="0"/>
              <a:t>B: 66</a:t>
            </a:r>
            <a:endParaRPr lang="en-US" dirty="0"/>
          </a:p>
        </p:txBody>
      </p:sp>
      <p:sp>
        <p:nvSpPr>
          <p:cNvPr id="23" name="Rectangle 22"/>
          <p:cNvSpPr/>
          <p:nvPr userDrawn="1"/>
        </p:nvSpPr>
        <p:spPr>
          <a:xfrm>
            <a:off x="7239000" y="5494706"/>
            <a:ext cx="1634067" cy="1154668"/>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rtlCol="0" anchor="ctr"/>
          <a:lstStyle/>
          <a:p>
            <a:r>
              <a:rPr lang="en-US" dirty="0" smtClean="0">
                <a:solidFill>
                  <a:schemeClr val="tx1"/>
                </a:solidFill>
              </a:rPr>
              <a:t>R: 231</a:t>
            </a:r>
          </a:p>
          <a:p>
            <a:r>
              <a:rPr lang="en-US" dirty="0" smtClean="0">
                <a:solidFill>
                  <a:schemeClr val="tx1"/>
                </a:solidFill>
              </a:rPr>
              <a:t>G: 231</a:t>
            </a:r>
          </a:p>
          <a:p>
            <a:r>
              <a:rPr lang="en-US" dirty="0" smtClean="0">
                <a:solidFill>
                  <a:schemeClr val="tx1"/>
                </a:solidFill>
              </a:rPr>
              <a:t>B: 231</a:t>
            </a:r>
            <a:endParaRPr lang="en-US" dirty="0">
              <a:solidFill>
                <a:schemeClr val="tx1"/>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defTabSz="457200"/>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GB" smtClean="0">
                <a:solidFill>
                  <a:srgbClr val="000000"/>
                </a:solidFill>
              </a:rPr>
              <a:t>Discoverability and the Oxford Index / Robert Faber</a:t>
            </a: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408A2BF-FF92-463F-BED7-EDF79EB6B6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60124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D76488-C3FD-4119-973E-DF58AD723E5A}" type="datetimeFigureOut">
              <a:rPr lang="en-GB" smtClean="0"/>
              <a:t>19/04/2016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BCAE26-D536-4BAC-8216-8085D20664CA}" type="slidenum">
              <a:rPr lang="en-GB" smtClean="0"/>
              <a:t>‹#›</a:t>
            </a:fld>
            <a:endParaRPr lang="en-GB"/>
          </a:p>
        </p:txBody>
      </p:sp>
    </p:spTree>
    <p:extLst>
      <p:ext uri="{BB962C8B-B14F-4D97-AF65-F5344CB8AC3E}">
        <p14:creationId xmlns:p14="http://schemas.microsoft.com/office/powerpoint/2010/main" val="119271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DB66C4C-F3F4-4D7E-B7B0-AC9E08AEBAD0}" type="datetimeFigureOut">
              <a:rPr lang="en-GB" smtClean="0"/>
              <a:t>19/04/2016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808BE8-7A5E-4DBD-A7E8-2D6319AA99A7}" type="slidenum">
              <a:rPr lang="en-GB" smtClean="0"/>
              <a:t>‹#›</a:t>
            </a:fld>
            <a:endParaRPr lang="en-GB"/>
          </a:p>
        </p:txBody>
      </p:sp>
    </p:spTree>
    <p:extLst>
      <p:ext uri="{BB962C8B-B14F-4D97-AF65-F5344CB8AC3E}">
        <p14:creationId xmlns:p14="http://schemas.microsoft.com/office/powerpoint/2010/main" val="297990017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1"/>
          </p:nvPr>
        </p:nvSpPr>
        <p:spPr/>
        <p:txBody>
          <a:bodyPr/>
          <a:lstStyle/>
          <a:p>
            <a:fld id="{01220978-8253-124C-B391-04AC4DA943D1}" type="slidenum">
              <a:rPr lang="en-US" smtClean="0"/>
              <a:pPr/>
              <a:t>‹#›</a:t>
            </a:fld>
            <a:endParaRPr lang="en-US" dirty="0"/>
          </a:p>
        </p:txBody>
      </p:sp>
    </p:spTree>
    <p:extLst>
      <p:ext uri="{BB962C8B-B14F-4D97-AF65-F5344CB8AC3E}">
        <p14:creationId xmlns:p14="http://schemas.microsoft.com/office/powerpoint/2010/main" val="8057632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algn="ctr" defTabSz="914400" fontAlgn="base">
              <a:spcBef>
                <a:spcPct val="0"/>
              </a:spcBef>
              <a:spcAft>
                <a:spcPct val="0"/>
              </a:spcAft>
              <a:defRPr/>
            </a:pPr>
            <a:endParaRPr lang="en-GB">
              <a:solidFill>
                <a:srgbClr val="002147"/>
              </a:solidFill>
            </a:endParaRPr>
          </a:p>
        </p:txBody>
      </p:sp>
      <p:sp>
        <p:nvSpPr>
          <p:cNvPr id="3" name="Footer Placeholder 2"/>
          <p:cNvSpPr>
            <a:spLocks noGrp="1"/>
          </p:cNvSpPr>
          <p:nvPr>
            <p:ph type="ftr" sz="quarter" idx="11"/>
          </p:nvPr>
        </p:nvSpPr>
        <p:spPr/>
        <p:txBody>
          <a:bodyPr/>
          <a:lstStyle>
            <a:lvl1pPr>
              <a:defRPr/>
            </a:lvl1pPr>
          </a:lstStyle>
          <a:p>
            <a:pPr>
              <a:defRPr/>
            </a:pPr>
            <a:endParaRPr lang="en-GB"/>
          </a:p>
        </p:txBody>
      </p:sp>
      <p:sp>
        <p:nvSpPr>
          <p:cNvPr id="4" name="Slide Number Placeholder 3"/>
          <p:cNvSpPr>
            <a:spLocks noGrp="1"/>
          </p:cNvSpPr>
          <p:nvPr>
            <p:ph type="sldNum" sz="quarter" idx="12"/>
          </p:nvPr>
        </p:nvSpPr>
        <p:spPr/>
        <p:txBody>
          <a:bodyPr/>
          <a:lstStyle>
            <a:lvl1pPr>
              <a:defRPr/>
            </a:lvl1pPr>
          </a:lstStyle>
          <a:p>
            <a:pPr>
              <a:defRPr/>
            </a:pPr>
            <a:fld id="{F5CF3130-7F34-4C4E-AC9C-39DA4A837450}"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239502933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88" y="2110852"/>
            <a:ext cx="8566150"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pPr>
              <a:defRPr/>
            </a:pPr>
            <a:fld id="{F04E0B26-9807-4569-8DE6-31B7369E8B5C}"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402955778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General Elem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Content Placeholder 2"/>
          <p:cNvSpPr>
            <a:spLocks noGrp="1"/>
          </p:cNvSpPr>
          <p:nvPr>
            <p:ph idx="1" hasCustomPrompt="1"/>
          </p:nvPr>
        </p:nvSpPr>
        <p:spPr>
          <a:xfrm>
            <a:off x="288000" y="2243138"/>
            <a:ext cx="8572904" cy="4135437"/>
          </a:xfrm>
        </p:spPr>
        <p:txBody>
          <a:bodyPr/>
          <a:lstStyle>
            <a:lvl1pPr>
              <a:buNone/>
              <a:defRPr baseline="0"/>
            </a:lvl1pPr>
          </a:lstStyle>
          <a:p>
            <a:pPr lvl="0"/>
            <a:r>
              <a:rPr lang="en-GB" dirty="0" smtClean="0"/>
              <a:t>Click icon to add element</a:t>
            </a:r>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pPr/>
              <a:t>‹#›</a:t>
            </a:fld>
            <a:endParaRPr lang="en-US"/>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Tree>
    <p:extLst>
      <p:ext uri="{BB962C8B-B14F-4D97-AF65-F5344CB8AC3E}">
        <p14:creationId xmlns:p14="http://schemas.microsoft.com/office/powerpoint/2010/main" val="3726765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p:nvPicPr>
        <p:blipFill>
          <a:blip r:embed="rId2" cstate="email">
            <a:extLst>
              <a:ext uri="{28A0092B-C50C-407E-A947-70E740481C1C}">
                <a14:useLocalDpi xmlns:a14="http://schemas.microsoft.com/office/drawing/2010/main" val="0"/>
              </a:ext>
            </a:extLst>
          </a:blip>
          <a:srcRect l="32408" t="50526" r="17249"/>
          <a:stretch>
            <a:fillRect/>
          </a:stretch>
        </p:blipFill>
        <p:spPr bwMode="auto">
          <a:xfrm>
            <a:off x="2808288" y="2257425"/>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0" y="2149552"/>
            <a:ext cx="8571838"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8"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88" y="3628840"/>
            <a:ext cx="8566150"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7194474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pPr defTabSz="914400" fontAlgn="base">
              <a:spcBef>
                <a:spcPct val="0"/>
              </a:spcBef>
              <a:spcAft>
                <a:spcPct val="0"/>
              </a:spcAft>
              <a:defRPr/>
            </a:pPr>
            <a:endParaRPr lang="en-GB"/>
          </a:p>
        </p:txBody>
      </p:sp>
      <p:sp>
        <p:nvSpPr>
          <p:cNvPr id="6" name="Slide Number Placeholder 5"/>
          <p:cNvSpPr>
            <a:spLocks noGrp="1"/>
          </p:cNvSpPr>
          <p:nvPr>
            <p:ph type="sldNum" sz="quarter" idx="11"/>
          </p:nvPr>
        </p:nvSpPr>
        <p:spPr/>
        <p:txBody>
          <a:bodyPr/>
          <a:lstStyle/>
          <a:p>
            <a:pPr defTabSz="914400" fontAlgn="base">
              <a:spcBef>
                <a:spcPct val="0"/>
              </a:spcBef>
              <a:spcAft>
                <a:spcPct val="0"/>
              </a:spcAft>
              <a:defRPr/>
            </a:pPr>
            <a:fld id="{D059A378-9C1F-4E55-AF28-F088E27516BE}" type="slidenum">
              <a:rPr lang="en-GB" smtClean="0">
                <a:solidFill>
                  <a:srgbClr val="002147">
                    <a:tint val="75000"/>
                  </a:srgbClr>
                </a:solidFill>
              </a:rPr>
              <a:pPr defTabSz="914400" fontAlgn="base">
                <a:spcBef>
                  <a:spcPct val="0"/>
                </a:spcBef>
                <a:spcAft>
                  <a:spcPct val="0"/>
                </a:spcAft>
                <a:defRPr/>
              </a:pPr>
              <a:t>‹#›</a:t>
            </a:fld>
            <a:endParaRPr lang="en-GB">
              <a:solidFill>
                <a:srgbClr val="002147">
                  <a:tint val="75000"/>
                </a:srgbClr>
              </a:solidFill>
            </a:endParaRPr>
          </a:p>
        </p:txBody>
      </p:sp>
    </p:spTree>
    <p:extLst>
      <p:ext uri="{BB962C8B-B14F-4D97-AF65-F5344CB8AC3E}">
        <p14:creationId xmlns:p14="http://schemas.microsoft.com/office/powerpoint/2010/main" val="134182102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D76488-C3FD-4119-973E-DF58AD723E5A}" type="datetimeFigureOut">
              <a:rPr lang="en-GB" smtClean="0"/>
              <a:t>19/04/2016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BCAE26-D536-4BAC-8216-8085D20664CA}" type="slidenum">
              <a:rPr lang="en-GB" smtClean="0"/>
              <a:t>‹#›</a:t>
            </a:fld>
            <a:endParaRPr lang="en-GB"/>
          </a:p>
        </p:txBody>
      </p:sp>
    </p:spTree>
    <p:extLst>
      <p:ext uri="{BB962C8B-B14F-4D97-AF65-F5344CB8AC3E}">
        <p14:creationId xmlns:p14="http://schemas.microsoft.com/office/powerpoint/2010/main" val="3299016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General Text">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287338" y="1269657"/>
            <a:ext cx="6936756" cy="485775"/>
          </a:xfrm>
        </p:spPr>
        <p:txBody>
          <a:bodyPr tIns="0">
            <a:noAutofit/>
          </a:bodyPr>
          <a:lstStyle>
            <a:lvl1pPr marL="0" indent="0" algn="l">
              <a:spcBef>
                <a:spcPts val="0"/>
              </a:spcBef>
              <a:buFontTx/>
              <a:buNone/>
              <a:defRPr sz="3600" b="0" i="0" baseline="0">
                <a:solidFill>
                  <a:srgbClr val="002147"/>
                </a:solidFill>
                <a:latin typeface="+mj-lt"/>
              </a:defRPr>
            </a:lvl1pPr>
          </a:lstStyle>
          <a:p>
            <a:pPr lvl="0"/>
            <a:r>
              <a:rPr lang="en-US" dirty="0" smtClean="0"/>
              <a:t>Click to edit Master text styles</a:t>
            </a:r>
          </a:p>
        </p:txBody>
      </p:sp>
      <p:sp>
        <p:nvSpPr>
          <p:cNvPr id="9" name="Text Placeholder 8"/>
          <p:cNvSpPr>
            <a:spLocks noGrp="1"/>
          </p:cNvSpPr>
          <p:nvPr>
            <p:ph type="body" sz="quarter" idx="14"/>
          </p:nvPr>
        </p:nvSpPr>
        <p:spPr>
          <a:xfrm>
            <a:off x="293688" y="2110852"/>
            <a:ext cx="8566150" cy="4267723"/>
          </a:xfrm>
          <a:noFill/>
          <a:ln>
            <a:noFill/>
          </a:ln>
        </p:spPr>
        <p:txBody>
          <a:bodyPr/>
          <a:lstStyle>
            <a:lvl1pPr>
              <a:defRPr sz="2600" baseline="0">
                <a:solidFill>
                  <a:srgbClr val="777777"/>
                </a:solidFill>
              </a:defRPr>
            </a:lvl1pPr>
            <a:lvl2pPr>
              <a:defRPr baseline="0">
                <a:solidFill>
                  <a:srgbClr val="777777"/>
                </a:solidFill>
              </a:defRPr>
            </a:lvl2pPr>
            <a:lvl3pPr>
              <a:defRPr baseline="0">
                <a:solidFill>
                  <a:srgbClr val="777777"/>
                </a:solidFill>
              </a:defRPr>
            </a:lvl3pPr>
            <a:lvl4pPr>
              <a:defRPr baseline="0">
                <a:solidFill>
                  <a:srgbClr val="777777"/>
                </a:solidFill>
              </a:defRPr>
            </a:lvl4pPr>
            <a:lvl5pPr>
              <a:defRPr baseline="0">
                <a:solidFill>
                  <a:srgbClr val="777777"/>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5"/>
          </p:nvPr>
        </p:nvSpPr>
        <p:spPr/>
        <p:txBody>
          <a:bodyPr/>
          <a:lstStyle>
            <a:lvl1pPr>
              <a:defRPr/>
            </a:lvl1pPr>
          </a:lstStyle>
          <a:p>
            <a:pPr>
              <a:defRPr/>
            </a:pPr>
            <a:fld id="{0F1910A4-4ED5-4D79-9536-34EF5838D468}" type="slidenum">
              <a:rPr lang="en-US"/>
              <a:pPr>
                <a:defRPr/>
              </a:pPr>
              <a:t>‹#›</a:t>
            </a:fld>
            <a:endParaRPr lang="en-US" dirty="0"/>
          </a:p>
        </p:txBody>
      </p:sp>
    </p:spTree>
    <p:extLst>
      <p:ext uri="{BB962C8B-B14F-4D97-AF65-F5344CB8AC3E}">
        <p14:creationId xmlns:p14="http://schemas.microsoft.com/office/powerpoint/2010/main" val="1969719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00" y="0"/>
            <a:ext cx="6936094" cy="1269916"/>
          </a:xfrm>
          <a:prstGeom prst="rect">
            <a:avLst/>
          </a:prstGeom>
        </p:spPr>
        <p:txBody>
          <a:bodyPr vert="horz" lIns="0" tIns="45720" rIns="0" bIns="0" rtlCol="0" anchor="b" anchorCtr="0">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288000" y="2116524"/>
            <a:ext cx="8572904" cy="3954427"/>
          </a:xfrm>
          <a:prstGeom prst="rect">
            <a:avLst/>
          </a:prstGeom>
        </p:spPr>
        <p:txBody>
          <a:bodyPr vert="horz" lIns="0" tIns="45720" rIns="0" bIns="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Footer Placeholder 4"/>
          <p:cNvSpPr>
            <a:spLocks noGrp="1"/>
          </p:cNvSpPr>
          <p:nvPr>
            <p:ph type="ftr" sz="quarter" idx="3"/>
          </p:nvPr>
        </p:nvSpPr>
        <p:spPr>
          <a:xfrm>
            <a:off x="631099" y="6402360"/>
            <a:ext cx="8136937" cy="365125"/>
          </a:xfrm>
          <a:prstGeom prst="rect">
            <a:avLst/>
          </a:prstGeom>
        </p:spPr>
        <p:txBody>
          <a:bodyPr vert="horz" lIns="0" tIns="0" rIns="0" bIns="0" rtlCol="0" anchor="ctr"/>
          <a:lstStyle>
            <a:lvl1pPr algn="l">
              <a:defRPr sz="1100" b="1">
                <a:solidFill>
                  <a:srgbClr val="002147"/>
                </a:solidFill>
              </a:defRPr>
            </a:lvl1p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4"/>
          </p:nvPr>
        </p:nvSpPr>
        <p:spPr>
          <a:xfrm>
            <a:off x="288000" y="6391598"/>
            <a:ext cx="343099" cy="360000"/>
          </a:xfrm>
          <a:prstGeom prst="rect">
            <a:avLst/>
          </a:prstGeom>
        </p:spPr>
        <p:txBody>
          <a:bodyPr vert="horz" lIns="0" tIns="45720" rIns="0" bIns="0" rtlCol="0" anchor="ctr" anchorCtr="0"/>
          <a:lstStyle>
            <a:lvl1pPr algn="l">
              <a:defRPr sz="1100" b="0">
                <a:solidFill>
                  <a:schemeClr val="tx1">
                    <a:tint val="75000"/>
                  </a:schemeClr>
                </a:solidFill>
              </a:defRPr>
            </a:lvl1pPr>
          </a:lstStyle>
          <a:p>
            <a:fld id="{01220978-8253-124C-B391-04AC4DA943D1}" type="slidenum">
              <a:rPr lang="en-US" smtClean="0"/>
              <a:pPr/>
              <a:t>‹#›</a:t>
            </a:fld>
            <a:endParaRPr lang="en-US" dirty="0"/>
          </a:p>
        </p:txBody>
      </p:sp>
      <p:cxnSp>
        <p:nvCxnSpPr>
          <p:cNvPr id="9" name="Straight Connector 8"/>
          <p:cNvCxnSpPr/>
          <p:nvPr/>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descr="8010_Powerpoint_Page.jpg"/>
          <p:cNvPicPr>
            <a:picLocks noChangeAspect="1"/>
          </p:cNvPicPr>
          <p:nvPr userDrawn="1"/>
        </p:nvPicPr>
        <p:blipFill>
          <a:blip r:embed="rId53"/>
          <a:srcRect t="822" b="77175"/>
          <a:stretch>
            <a:fillRect/>
          </a:stretch>
        </p:blipFill>
        <p:spPr>
          <a:xfrm>
            <a:off x="7281104" y="0"/>
            <a:ext cx="1585696" cy="158908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83"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15" r:id="rId14"/>
    <p:sldLayoutId id="2147483716" r:id="rId15"/>
    <p:sldLayoutId id="214748366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7" r:id="rId28"/>
    <p:sldLayoutId id="2147483650" r:id="rId29"/>
    <p:sldLayoutId id="2147483718" r:id="rId30"/>
    <p:sldLayoutId id="2147483665" r:id="rId31"/>
    <p:sldLayoutId id="2147483677" r:id="rId32"/>
    <p:sldLayoutId id="2147483678" r:id="rId33"/>
    <p:sldLayoutId id="2147483667" r:id="rId34"/>
    <p:sldLayoutId id="2147483669" r:id="rId35"/>
    <p:sldLayoutId id="2147483671" r:id="rId36"/>
    <p:sldLayoutId id="2147483673" r:id="rId37"/>
    <p:sldLayoutId id="2147483675" r:id="rId38"/>
    <p:sldLayoutId id="2147483684" r:id="rId39"/>
    <p:sldLayoutId id="2147483686" r:id="rId40"/>
    <p:sldLayoutId id="2147483687" r:id="rId41"/>
    <p:sldLayoutId id="2147483688" r:id="rId42"/>
    <p:sldLayoutId id="2147483689" r:id="rId43"/>
    <p:sldLayoutId id="2147483690" r:id="rId44"/>
    <p:sldLayoutId id="2147483691" r:id="rId45"/>
    <p:sldLayoutId id="2147483692" r:id="rId46"/>
    <p:sldLayoutId id="2147483685" r:id="rId47"/>
    <p:sldLayoutId id="2147483719" r:id="rId48"/>
    <p:sldLayoutId id="2147483720" r:id="rId49"/>
    <p:sldLayoutId id="2147483723" r:id="rId50"/>
    <p:sldLayoutId id="2147483743" r:id="rId51"/>
  </p:sldLayoutIdLst>
  <p:hf hdr="0" dt="0"/>
  <p:txStyles>
    <p:titleStyle>
      <a:lvl1pPr algn="l" defTabSz="457200" rtl="0" eaLnBrk="1" latinLnBrk="0" hangingPunct="1">
        <a:spcBef>
          <a:spcPct val="0"/>
        </a:spcBef>
        <a:buNone/>
        <a:defRPr sz="2600" b="1" kern="1200">
          <a:solidFill>
            <a:srgbClr val="002147"/>
          </a:solidFill>
          <a:latin typeface="+mj-lt"/>
          <a:ea typeface="+mj-ea"/>
          <a:cs typeface="+mj-cs"/>
        </a:defRPr>
      </a:lvl1pPr>
    </p:titleStyle>
    <p:bodyStyle>
      <a:lvl1pPr marL="266700" indent="-266700" algn="l" defTabSz="457200" rtl="0" eaLnBrk="1" latinLnBrk="0" hangingPunct="1">
        <a:spcBef>
          <a:spcPct val="20000"/>
        </a:spcBef>
        <a:buFont typeface="Arial"/>
        <a:buChar char="•"/>
        <a:defRPr sz="2400" kern="1200">
          <a:solidFill>
            <a:srgbClr val="000000"/>
          </a:solidFill>
          <a:latin typeface="+mn-lt"/>
          <a:ea typeface="+mn-ea"/>
          <a:cs typeface="+mn-cs"/>
        </a:defRPr>
      </a:lvl1pPr>
      <a:lvl2pPr marL="625475" indent="-358775" algn="l" defTabSz="457200" rtl="0" eaLnBrk="1" latinLnBrk="0" hangingPunct="1">
        <a:spcBef>
          <a:spcPct val="20000"/>
        </a:spcBef>
        <a:buFont typeface="Arial"/>
        <a:buChar char="–"/>
        <a:defRPr sz="2400" kern="1200">
          <a:solidFill>
            <a:srgbClr val="000000"/>
          </a:solidFill>
          <a:latin typeface="+mn-lt"/>
          <a:ea typeface="+mn-ea"/>
          <a:cs typeface="+mn-cs"/>
        </a:defRPr>
      </a:lvl2pPr>
      <a:lvl3pPr marL="892175" indent="-2667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168400" indent="-276225" algn="l" defTabSz="457200" rtl="0" eaLnBrk="1" latinLnBrk="0" hangingPunct="1">
        <a:spcBef>
          <a:spcPct val="20000"/>
        </a:spcBef>
        <a:buFont typeface="Arial"/>
        <a:buChar char="–"/>
        <a:defRPr sz="2000" kern="1200">
          <a:solidFill>
            <a:srgbClr val="000000"/>
          </a:solidFill>
          <a:latin typeface="+mn-lt"/>
          <a:ea typeface="+mn-ea"/>
          <a:cs typeface="+mn-cs"/>
        </a:defRPr>
      </a:lvl4pPr>
      <a:lvl5pPr marL="1343025" indent="-174625"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7338"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87338"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631825" y="6402388"/>
            <a:ext cx="8135938" cy="365125"/>
          </a:xfrm>
          <a:prstGeom prst="rect">
            <a:avLst/>
          </a:prstGeom>
        </p:spPr>
        <p:txBody>
          <a:bodyPr vert="horz" lIns="0" tIns="0" rIns="0" bIns="0" rtlCol="0" anchor="ctr"/>
          <a:lstStyle>
            <a:lvl1pPr algn="l">
              <a:defRPr sz="1100" b="1">
                <a:solidFill>
                  <a:srgbClr val="002147"/>
                </a:solidFill>
              </a:defRPr>
            </a:lvl1pPr>
          </a:lstStyle>
          <a:p>
            <a:pPr defTabSz="914400" fontAlgn="base">
              <a:spcBef>
                <a:spcPct val="0"/>
              </a:spcBef>
              <a:spcAft>
                <a:spcPct val="0"/>
              </a:spcAft>
              <a:defRPr/>
            </a:pPr>
            <a:endParaRPr lang="en-GB"/>
          </a:p>
        </p:txBody>
      </p:sp>
      <p:sp>
        <p:nvSpPr>
          <p:cNvPr id="6" name="Slide Number Placeholder 5"/>
          <p:cNvSpPr>
            <a:spLocks noGrp="1"/>
          </p:cNvSpPr>
          <p:nvPr>
            <p:ph type="sldNum" sz="quarter" idx="4"/>
          </p:nvPr>
        </p:nvSpPr>
        <p:spPr>
          <a:xfrm>
            <a:off x="287338" y="6391275"/>
            <a:ext cx="344487" cy="360363"/>
          </a:xfrm>
          <a:prstGeom prst="rect">
            <a:avLst/>
          </a:prstGeom>
        </p:spPr>
        <p:txBody>
          <a:bodyPr vert="horz" lIns="0" tIns="45720" rIns="0" bIns="0" rtlCol="0" anchor="ctr" anchorCtr="0"/>
          <a:lstStyle>
            <a:lvl1pPr algn="l">
              <a:defRPr sz="1100" b="0">
                <a:solidFill>
                  <a:schemeClr val="tx1">
                    <a:tint val="75000"/>
                  </a:schemeClr>
                </a:solidFill>
              </a:defRPr>
            </a:lvl1pPr>
          </a:lstStyle>
          <a:p>
            <a:pPr defTabSz="914400" fontAlgn="base">
              <a:spcBef>
                <a:spcPct val="0"/>
              </a:spcBef>
              <a:spcAft>
                <a:spcPct val="0"/>
              </a:spcAft>
              <a:defRPr/>
            </a:pPr>
            <a:fld id="{D059A378-9C1F-4E55-AF28-F088E27516BE}" type="slidenum">
              <a:rPr lang="en-GB">
                <a:solidFill>
                  <a:srgbClr val="002147">
                    <a:tint val="75000"/>
                  </a:srgbClr>
                </a:solidFill>
              </a:rPr>
              <a:pPr defTabSz="914400" fontAlgn="base">
                <a:spcBef>
                  <a:spcPct val="0"/>
                </a:spcBef>
                <a:spcAft>
                  <a:spcPct val="0"/>
                </a:spcAft>
                <a:defRPr/>
              </a:pPr>
              <a:t>‹#›</a:t>
            </a:fld>
            <a:endParaRPr lang="en-GB">
              <a:solidFill>
                <a:srgbClr val="002147">
                  <a:tint val="75000"/>
                </a:srgbClr>
              </a:solidFill>
            </a:endParaRPr>
          </a:p>
        </p:txBody>
      </p:sp>
      <p:cxnSp>
        <p:nvCxnSpPr>
          <p:cNvPr id="9" name="Straight Connector 8"/>
          <p:cNvCxnSpPr/>
          <p:nvPr/>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p:nvPicPr>
        <p:blipFill>
          <a:blip r:embed="rId9" cstate="email">
            <a:extLst>
              <a:ext uri="{28A0092B-C50C-407E-A947-70E740481C1C}">
                <a14:useLocalDpi xmlns:a14="http://schemas.microsoft.com/office/drawing/2010/main" val="0"/>
              </a:ext>
            </a:extLst>
          </a:blip>
          <a:srcRect t="822" b="77174"/>
          <a:stretch>
            <a:fillRect/>
          </a:stretch>
        </p:blipFill>
        <p:spPr bwMode="auto">
          <a:xfrm>
            <a:off x="7281863"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077230"/>
      </p:ext>
    </p:extLst>
  </p:cSld>
  <p:clrMap bg1="lt1" tx1="dk1" bg2="lt2" tx2="dk2" accent1="accent1" accent2="accent2" accent3="accent3" accent4="accent4" accent5="accent5" accent6="accent6" hlink="hlink" folHlink="folHlink"/>
  <p:sldLayoutIdLst>
    <p:sldLayoutId id="2147483725" r:id="rId1"/>
    <p:sldLayoutId id="2147483728" r:id="rId2"/>
    <p:sldLayoutId id="2147483745" r:id="rId3"/>
    <p:sldLayoutId id="2147483746" r:id="rId4"/>
    <p:sldLayoutId id="2147483748" r:id="rId5"/>
    <p:sldLayoutId id="2147483749" r:id="rId6"/>
    <p:sldLayoutId id="2147483750" r:id="rId7"/>
  </p:sldLayoutIdLst>
  <p:transition/>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astair.brock@oup.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hyperlink" Target="http://blog.oxforddictionaries.com/" TargetMode="External"/><Relationship Id="rId7" Type="http://schemas.openxmlformats.org/officeDocument/2006/relationships/hyperlink" Target="http://www.oxfordlanguagedictionaries.com/"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hyperlink" Target="http://www.oed.com/" TargetMode="External"/><Relationship Id="rId10" Type="http://schemas.openxmlformats.org/officeDocument/2006/relationships/image" Target="../media/image22.gif"/><Relationship Id="rId4" Type="http://schemas.openxmlformats.org/officeDocument/2006/relationships/image" Target="../media/image19.gif"/><Relationship Id="rId9" Type="http://schemas.openxmlformats.org/officeDocument/2006/relationships/hyperlink" Target="http://oxforddictionaries.com/page/about_world/about-"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vimeo.com/109906734" TargetMode="External"/><Relationship Id="rId1" Type="http://schemas.openxmlformats.org/officeDocument/2006/relationships/slideLayout" Target="../slideLayouts/slideLayout53.xml"/></Relationships>
</file>

<file path=ppt/slides/_rels/slide10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3.xml"/></Relationships>
</file>

<file path=ppt/slides/_rels/slide10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105.xml.rels><?xml version="1.0" encoding="UTF-8" standalone="yes"?>
<Relationships xmlns="http://schemas.openxmlformats.org/package/2006/relationships"><Relationship Id="rId3" Type="http://schemas.openxmlformats.org/officeDocument/2006/relationships/hyperlink" Target="https://www.epigeum.com/courses/research/research-skills-master/courses/" TargetMode="External"/><Relationship Id="rId2" Type="http://schemas.openxmlformats.org/officeDocument/2006/relationships/notesSlide" Target="../notesSlides/notesSlide36.xml"/><Relationship Id="rId1" Type="http://schemas.openxmlformats.org/officeDocument/2006/relationships/slideLayout" Target="../slideLayouts/slideLayout54.xml"/><Relationship Id="rId4" Type="http://schemas.openxmlformats.org/officeDocument/2006/relationships/image" Target="../media/image117.png"/></Relationships>
</file>

<file path=ppt/slides/_rels/slide10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6.xml"/></Relationships>
</file>

<file path=ppt/slides/_rels/slide10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55.xml"/><Relationship Id="rId5" Type="http://schemas.openxmlformats.org/officeDocument/2006/relationships/image" Target="../media/image123.png"/><Relationship Id="rId4" Type="http://schemas.openxmlformats.org/officeDocument/2006/relationships/image" Target="../media/image1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8.xml"/><Relationship Id="rId1" Type="http://schemas.openxmlformats.org/officeDocument/2006/relationships/slideLayout" Target="../slideLayouts/slideLayout54.xml"/><Relationship Id="rId5" Type="http://schemas.openxmlformats.org/officeDocument/2006/relationships/hyperlink" Target="mailto:marcin.dembowski@oup.com"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9.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8.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9.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5.jpeg"/><Relationship Id="rId7" Type="http://schemas.openxmlformats.org/officeDocument/2006/relationships/hyperlink" Target="http://global.oup.com/fdscontent/academic/images/onlineproducts/OxfordMedicineOnline_SquareLogo.jpg" TargetMode="External"/><Relationship Id="rId2" Type="http://schemas.openxmlformats.org/officeDocument/2006/relationships/notesSlide" Target="../notesSlides/notesSlide13.xml"/><Relationship Id="rId1" Type="http://schemas.openxmlformats.org/officeDocument/2006/relationships/slideLayout" Target="../slideLayouts/slideLayout4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hyperlink" Target="http://ukcatalogue.oup.com/product/9780199598069.do?keyword=oxford+medical+handbooks+online&amp;sortby=bestMatch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hyperlink" Target="http://global.oup.com/fdscontent/academic/images/onlineproducts/OxfordMedicineOnline_SquareLogo.jpg" TargetMode="External"/><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49.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hyperlink" Target="http://ukcatalogue.oup.com/product/academic/series/medicine/omto/9780199608232.do?sortby=bookTitleAscend&amp;page=1&amp;thumbby=10&amp;thumbby_crawl=10" TargetMode="External"/><Relationship Id="rId9" Type="http://schemas.openxmlformats.org/officeDocument/2006/relationships/image" Target="../media/image58.jpe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9.png"/><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0.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0.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0.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9.png"/><Relationship Id="rId1" Type="http://schemas.openxmlformats.org/officeDocument/2006/relationships/slideLayout" Target="../slideLayouts/slideLayout48.xml"/><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8.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6.xml"/></Relationships>
</file>

<file path=ppt/slides/_rels/slide8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8" Type="http://schemas.openxmlformats.org/officeDocument/2006/relationships/hyperlink" Target="http://www.oxfordjournals.org/en/" TargetMode="External"/><Relationship Id="rId13" Type="http://schemas.openxmlformats.org/officeDocument/2006/relationships/image" Target="../media/image18.jpe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hyperlink" Target="http://www.oxfordbibliographies.com/" TargetMode="External"/><Relationship Id="rId1" Type="http://schemas.openxmlformats.org/officeDocument/2006/relationships/slideLayout" Target="../slideLayouts/slideLayout48.xml"/><Relationship Id="rId6" Type="http://schemas.openxmlformats.org/officeDocument/2006/relationships/hyperlink" Target="http://oxfordmedicine.com/" TargetMode="Externa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hyperlink" Target="http://oxfordindex.oup.com/" TargetMode="External"/><Relationship Id="rId4" Type="http://schemas.openxmlformats.org/officeDocument/2006/relationships/hyperlink" Target="http://www.amamanualofstyle.com/" TargetMode="External"/><Relationship Id="rId9"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6.xml"/></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9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2"/>
          </p:nvPr>
        </p:nvSpPr>
        <p:spPr>
          <a:xfrm>
            <a:off x="280988" y="2945989"/>
            <a:ext cx="8572500" cy="853499"/>
          </a:xfrm>
        </p:spPr>
        <p:txBody>
          <a:bodyPr>
            <a:normAutofit/>
          </a:bodyPr>
          <a:lstStyle/>
          <a:p>
            <a:r>
              <a:rPr lang="en-US" sz="2800" dirty="0" smtClean="0"/>
              <a:t>Oxford </a:t>
            </a:r>
            <a:r>
              <a:rPr lang="en-US" sz="2800" dirty="0"/>
              <a:t>University Press </a:t>
            </a:r>
            <a:r>
              <a:rPr lang="pl-PL" sz="2800" dirty="0" smtClean="0"/>
              <a:t>– publisher supporting libraries and research communities</a:t>
            </a:r>
            <a:endParaRPr lang="en-GB" sz="2800" dirty="0"/>
          </a:p>
        </p:txBody>
      </p:sp>
      <p:sp>
        <p:nvSpPr>
          <p:cNvPr id="16" name="Text Placeholder 15"/>
          <p:cNvSpPr>
            <a:spLocks noGrp="1"/>
          </p:cNvSpPr>
          <p:nvPr>
            <p:ph type="body" sz="quarter" idx="13"/>
          </p:nvPr>
        </p:nvSpPr>
        <p:spPr>
          <a:xfrm>
            <a:off x="280988" y="4364380"/>
            <a:ext cx="8572500" cy="336516"/>
          </a:xfrm>
        </p:spPr>
        <p:txBody>
          <a:bodyPr/>
          <a:lstStyle/>
          <a:p>
            <a:r>
              <a:rPr lang="en-US" dirty="0" smtClean="0"/>
              <a:t>Marcin Dembowski– </a:t>
            </a:r>
            <a:r>
              <a:rPr lang="en-US" dirty="0" smtClean="0">
                <a:hlinkClick r:id="rId3"/>
              </a:rPr>
              <a:t>marcin.dembowski@oup.com</a:t>
            </a:r>
            <a:endParaRPr lang="en-US" dirty="0" smtClean="0"/>
          </a:p>
          <a:p>
            <a:endParaRPr lang="en-US" dirty="0" smtClean="0"/>
          </a:p>
          <a:p>
            <a:endParaRPr lang="en-US" dirty="0"/>
          </a:p>
          <a:p>
            <a:endParaRPr lang="en-US" dirty="0"/>
          </a:p>
        </p:txBody>
      </p:sp>
      <p:sp>
        <p:nvSpPr>
          <p:cNvPr id="17" name="Text Placeholder 16"/>
          <p:cNvSpPr>
            <a:spLocks noGrp="1"/>
          </p:cNvSpPr>
          <p:nvPr>
            <p:ph type="body" sz="quarter" idx="14"/>
          </p:nvPr>
        </p:nvSpPr>
        <p:spPr>
          <a:xfrm>
            <a:off x="287338" y="4842785"/>
            <a:ext cx="8566150" cy="284792"/>
          </a:xfrm>
        </p:spPr>
        <p:txBody>
          <a:bodyPr/>
          <a:lstStyle/>
          <a:p>
            <a:r>
              <a:rPr lang="pl-PL" dirty="0" smtClean="0"/>
              <a:t>April 2016</a:t>
            </a:r>
            <a:endParaRPr lang="en-US" dirty="0" smtClean="0"/>
          </a:p>
          <a:p>
            <a:r>
              <a:rPr lang="en-US" dirty="0" smtClean="0"/>
              <a:t>Grodno</a:t>
            </a:r>
            <a:endParaRPr lang="en-GB" dirty="0" smtClean="0"/>
          </a:p>
          <a:p>
            <a:endParaRPr lang="en-GB" dirty="0"/>
          </a:p>
          <a:p>
            <a:endParaRPr lang="en-GB" dirty="0" smtClean="0"/>
          </a:p>
          <a:p>
            <a:endParaRPr lang="en-US" dirty="0" smtClean="0"/>
          </a:p>
          <a:p>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4012432"/>
            <a:ext cx="2266950"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en-GB" dirty="0"/>
          </a:p>
        </p:txBody>
      </p:sp>
    </p:spTree>
    <p:extLst>
      <p:ext uri="{BB962C8B-B14F-4D97-AF65-F5344CB8AC3E}">
        <p14:creationId xmlns:p14="http://schemas.microsoft.com/office/powerpoint/2010/main" val="4282022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txBox="1">
            <a:spLocks/>
          </p:cNvSpPr>
          <p:nvPr/>
        </p:nvSpPr>
        <p:spPr>
          <a:xfrm>
            <a:off x="368902" y="-596942"/>
            <a:ext cx="6936094" cy="1269916"/>
          </a:xfrm>
          <a:prstGeom prst="rect">
            <a:avLst/>
          </a:prstGeom>
        </p:spPr>
        <p:txBody>
          <a:bodyPr vert="horz" lIns="0" tIns="0" rIns="0" bIns="0" rtlCol="0" anchor="t" anchorCtr="0">
            <a:normAutofit/>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US" smtClean="0"/>
              <a:t>Presentation Outline</a:t>
            </a:r>
            <a:endParaRPr lang="en-US" dirty="0"/>
          </a:p>
        </p:txBody>
      </p:sp>
      <p:sp>
        <p:nvSpPr>
          <p:cNvPr id="7" name="Title 8"/>
          <p:cNvSpPr txBox="1">
            <a:spLocks/>
          </p:cNvSpPr>
          <p:nvPr/>
        </p:nvSpPr>
        <p:spPr>
          <a:xfrm>
            <a:off x="316254" y="879636"/>
            <a:ext cx="6589128" cy="977739"/>
          </a:xfrm>
          <a:prstGeom prst="rect">
            <a:avLst/>
          </a:prstGeom>
        </p:spPr>
        <p:txBody>
          <a:bodyPr vert="horz" lIns="0" tIns="0" rIns="0" bIns="0" rtlCol="0" anchor="t" anchorCtr="0">
            <a:normAutofit/>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US" dirty="0" smtClean="0"/>
              <a:t>Online Dictionaries</a:t>
            </a:r>
          </a:p>
        </p:txBody>
      </p:sp>
      <p:pic>
        <p:nvPicPr>
          <p:cNvPr id="1026" name="Picture 2" descr="Oxford Words Blo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148" y="4692742"/>
            <a:ext cx="1733670" cy="9583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ED Onlin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928" y="4692741"/>
            <a:ext cx="1714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xford Language Dictionaries Onlin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5382" y="4619516"/>
            <a:ext cx="1822982" cy="10127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xford Dictionaries Pro">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80120" y="4679784"/>
            <a:ext cx="1714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7235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History</a:t>
            </a:r>
            <a:endParaRPr lang="en-GB" dirty="0"/>
          </a:p>
        </p:txBody>
      </p:sp>
      <p:sp>
        <p:nvSpPr>
          <p:cNvPr id="3" name="Text Placeholder 2"/>
          <p:cNvSpPr>
            <a:spLocks noGrp="1"/>
          </p:cNvSpPr>
          <p:nvPr>
            <p:ph type="body" sz="quarter" idx="13"/>
          </p:nvPr>
        </p:nvSpPr>
        <p:spPr/>
        <p:txBody>
          <a:bodyPr/>
          <a:lstStyle/>
          <a:p>
            <a:r>
              <a:rPr lang="en-GB" dirty="0" smtClean="0"/>
              <a:t>Where did Epigeum originate? </a:t>
            </a:r>
            <a:endParaRPr lang="en-GB" dirty="0"/>
          </a:p>
        </p:txBody>
      </p:sp>
      <p:sp>
        <p:nvSpPr>
          <p:cNvPr id="4" name="Text Placeholder 3"/>
          <p:cNvSpPr>
            <a:spLocks noGrp="1"/>
          </p:cNvSpPr>
          <p:nvPr>
            <p:ph type="body" sz="quarter" idx="14"/>
          </p:nvPr>
        </p:nvSpPr>
        <p:spPr/>
        <p:txBody>
          <a:bodyPr/>
          <a:lstStyle/>
          <a:p>
            <a:r>
              <a:rPr lang="en-GB" dirty="0" smtClean="0"/>
              <a:t>Originally a spin-out from Imperial College London…</a:t>
            </a:r>
          </a:p>
          <a:p>
            <a:endParaRPr lang="en-GB" dirty="0"/>
          </a:p>
          <a:p>
            <a:pPr marL="0" indent="0">
              <a:buNone/>
            </a:pPr>
            <a:endParaRPr lang="en-GB" dirty="0"/>
          </a:p>
        </p:txBody>
      </p:sp>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617" y="2961065"/>
            <a:ext cx="4876800"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3874059"/>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M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1551" y="2110852"/>
            <a:ext cx="4489299" cy="192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t>Facts</a:t>
            </a:r>
            <a:endParaRPr lang="en-GB" dirty="0"/>
          </a:p>
        </p:txBody>
      </p:sp>
      <p:sp>
        <p:nvSpPr>
          <p:cNvPr id="3" name="Text Placeholder 2"/>
          <p:cNvSpPr>
            <a:spLocks noGrp="1"/>
          </p:cNvSpPr>
          <p:nvPr>
            <p:ph type="body" sz="quarter" idx="13"/>
          </p:nvPr>
        </p:nvSpPr>
        <p:spPr/>
        <p:txBody>
          <a:bodyPr/>
          <a:lstStyle/>
          <a:p>
            <a:r>
              <a:rPr lang="en-GB" dirty="0" smtClean="0"/>
              <a:t>Epigeum in numbers</a:t>
            </a:r>
            <a:endParaRPr lang="en-GB" dirty="0"/>
          </a:p>
        </p:txBody>
      </p:sp>
      <p:sp>
        <p:nvSpPr>
          <p:cNvPr id="4" name="Text Placeholder 3"/>
          <p:cNvSpPr>
            <a:spLocks noGrp="1"/>
          </p:cNvSpPr>
          <p:nvPr>
            <p:ph type="body" sz="quarter" idx="14"/>
          </p:nvPr>
        </p:nvSpPr>
        <p:spPr>
          <a:xfrm>
            <a:off x="293688" y="2110852"/>
            <a:ext cx="5874637" cy="4267723"/>
          </a:xfrm>
        </p:spPr>
        <p:txBody>
          <a:bodyPr/>
          <a:lstStyle/>
          <a:p>
            <a:r>
              <a:rPr lang="en-GB" dirty="0" smtClean="0"/>
              <a:t>Founded in 2005</a:t>
            </a:r>
          </a:p>
          <a:p>
            <a:r>
              <a:rPr lang="en-GB" dirty="0" smtClean="0"/>
              <a:t>78 courses</a:t>
            </a:r>
          </a:p>
          <a:p>
            <a:r>
              <a:rPr lang="en-GB" dirty="0" smtClean="0"/>
              <a:t>Used by 2</a:t>
            </a:r>
            <a:r>
              <a:rPr lang="pl-PL" dirty="0" smtClean="0"/>
              <a:t>6</a:t>
            </a:r>
            <a:r>
              <a:rPr lang="en-GB" dirty="0" smtClean="0"/>
              <a:t>0 universities</a:t>
            </a:r>
          </a:p>
          <a:p>
            <a:r>
              <a:rPr lang="en-GB" dirty="0" smtClean="0"/>
              <a:t>In 27 countries</a:t>
            </a:r>
          </a:p>
          <a:p>
            <a:r>
              <a:rPr lang="en-GB" dirty="0" smtClean="0"/>
              <a:t>And 36% of the top 100 global universities </a:t>
            </a:r>
          </a:p>
          <a:p>
            <a:r>
              <a:rPr lang="en-GB" dirty="0" smtClean="0"/>
              <a:t>Including 95% of the UK Russell Group universities </a:t>
            </a:r>
            <a:endParaRPr lang="en-GB" dirty="0"/>
          </a:p>
        </p:txBody>
      </p:sp>
    </p:spTree>
    <p:extLst>
      <p:ext uri="{BB962C8B-B14F-4D97-AF65-F5344CB8AC3E}">
        <p14:creationId xmlns:p14="http://schemas.microsoft.com/office/powerpoint/2010/main" val="508711699"/>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idx="4294967295"/>
          </p:nvPr>
        </p:nvSpPr>
        <p:spPr>
          <a:xfrm>
            <a:off x="0" y="622852"/>
            <a:ext cx="8153400" cy="1143000"/>
          </a:xfrm>
        </p:spPr>
        <p:txBody>
          <a:bodyPr/>
          <a:lstStyle/>
          <a:p>
            <a:pPr eaLnBrk="1" hangingPunct="1">
              <a:lnSpc>
                <a:spcPct val="130000"/>
              </a:lnSpc>
            </a:pPr>
            <a:r>
              <a:rPr lang="pl-PL" altLang="ja-JP" sz="2400" dirty="0" smtClean="0"/>
              <a:t>  </a:t>
            </a:r>
            <a:r>
              <a:rPr lang="en-US" altLang="ja-JP" sz="2400" dirty="0" smtClean="0"/>
              <a:t>Our courses are used by universities worldwide</a:t>
            </a:r>
          </a:p>
        </p:txBody>
      </p:sp>
      <p:pic>
        <p:nvPicPr>
          <p:cNvPr id="5" name="Picture 4" descr="map A4 2015NOV.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70" y="1460793"/>
            <a:ext cx="8712968" cy="6159681"/>
          </a:xfrm>
          <a:prstGeom prst="rect">
            <a:avLst/>
          </a:prstGeom>
        </p:spPr>
      </p:pic>
    </p:spTree>
    <p:extLst>
      <p:ext uri="{BB962C8B-B14F-4D97-AF65-F5344CB8AC3E}">
        <p14:creationId xmlns:p14="http://schemas.microsoft.com/office/powerpoint/2010/main" val="3833144163"/>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5"/>
          <p:cNvSpPr>
            <a:spLocks noChangeArrowheads="1"/>
          </p:cNvSpPr>
          <p:nvPr/>
        </p:nvSpPr>
        <p:spPr bwMode="auto">
          <a:xfrm>
            <a:off x="0" y="0"/>
            <a:ext cx="3963988" cy="457200"/>
          </a:xfrm>
          <a:prstGeom prst="rect">
            <a:avLst/>
          </a:prstGeom>
          <a:noFill/>
          <a:ln w="9525">
            <a:noFill/>
            <a:miter lim="800000"/>
            <a:headEnd/>
            <a:tailEnd/>
          </a:ln>
        </p:spPr>
        <p:txBody>
          <a:bodyPr>
            <a:prstTxWarp prst="textNoShape">
              <a:avLst/>
            </a:prstTxWarp>
            <a:spAutoFit/>
          </a:bodyPr>
          <a:lstStyle/>
          <a:p>
            <a:endParaRPr lang="ja-JP" altLang="en-US"/>
          </a:p>
        </p:txBody>
      </p:sp>
      <p:sp>
        <p:nvSpPr>
          <p:cNvPr id="51202" name="Rectangle 6"/>
          <p:cNvSpPr>
            <a:spLocks noGrp="1" noChangeArrowheads="1"/>
          </p:cNvSpPr>
          <p:nvPr>
            <p:ph type="title" idx="4294967295"/>
          </p:nvPr>
        </p:nvSpPr>
        <p:spPr>
          <a:xfrm>
            <a:off x="0" y="5867400"/>
            <a:ext cx="9144000" cy="990600"/>
          </a:xfrm>
          <a:solidFill>
            <a:schemeClr val="bg1"/>
          </a:solidFill>
        </p:spPr>
        <p:txBody>
          <a:bodyPr/>
          <a:lstStyle/>
          <a:p>
            <a:pPr algn="ctr" eaLnBrk="1" hangingPunct="1"/>
            <a:r>
              <a:rPr lang="en-GB" altLang="ja-JP">
                <a:solidFill>
                  <a:schemeClr val="bg1"/>
                </a:solidFill>
              </a:rPr>
              <a:t> </a:t>
            </a:r>
            <a:r>
              <a:rPr lang="en-US" altLang="ja-JP" sz="1300">
                <a:solidFill>
                  <a:schemeClr val="bg1"/>
                </a:solidFill>
                <a:latin typeface="Helvetica" pitchFamily="-60" charset="0"/>
              </a:rPr>
              <a:t>Research Skills &amp; the Vitae Researcher Development Framework</a:t>
            </a:r>
            <a:endParaRPr lang="en-GB" altLang="ja-JP" sz="1300">
              <a:solidFill>
                <a:srgbClr val="159F08"/>
              </a:solidFill>
              <a:latin typeface="Helvetica" pitchFamily="-60" charset="0"/>
            </a:endParaRPr>
          </a:p>
        </p:txBody>
      </p:sp>
      <p:pic>
        <p:nvPicPr>
          <p:cNvPr id="51203" name="Picture 12"/>
          <p:cNvPicPr>
            <a:picLocks noChangeAspect="1" noChangeArrowheads="1"/>
          </p:cNvPicPr>
          <p:nvPr/>
        </p:nvPicPr>
        <p:blipFill>
          <a:blip r:embed="rId3"/>
          <a:srcRect/>
          <a:stretch>
            <a:fillRect/>
          </a:stretch>
        </p:blipFill>
        <p:spPr bwMode="auto">
          <a:xfrm>
            <a:off x="815008" y="1779588"/>
            <a:ext cx="6781800" cy="5078412"/>
          </a:xfrm>
          <a:prstGeom prst="rect">
            <a:avLst/>
          </a:prstGeom>
          <a:noFill/>
          <a:ln w="9525">
            <a:noFill/>
            <a:miter lim="800000"/>
            <a:headEnd/>
            <a:tailEnd/>
          </a:ln>
        </p:spPr>
      </p:pic>
      <p:sp>
        <p:nvSpPr>
          <p:cNvPr id="51204" name="Title 1"/>
          <p:cNvSpPr>
            <a:spLocks/>
          </p:cNvSpPr>
          <p:nvPr/>
        </p:nvSpPr>
        <p:spPr bwMode="auto">
          <a:xfrm>
            <a:off x="391561" y="846931"/>
            <a:ext cx="7285037" cy="542925"/>
          </a:xfrm>
          <a:prstGeom prst="rect">
            <a:avLst/>
          </a:prstGeom>
          <a:noFill/>
          <a:ln w="9525">
            <a:noFill/>
            <a:miter lim="800000"/>
            <a:headEnd/>
            <a:tailEnd/>
          </a:ln>
        </p:spPr>
        <p:txBody>
          <a:bodyPr anchor="b">
            <a:prstTxWarp prst="textNoShape">
              <a:avLst/>
            </a:prstTxWarp>
          </a:bodyPr>
          <a:lstStyle/>
          <a:p>
            <a:pPr algn="ctr"/>
            <a:r>
              <a:rPr kumimoji="0" lang="en-US" altLang="ja-JP" sz="2800" dirty="0">
                <a:solidFill>
                  <a:srgbClr val="25627A"/>
                </a:solidFill>
              </a:rPr>
              <a:t>Research Skills &amp; the Vitae Researcher Development Framework</a:t>
            </a:r>
            <a:endParaRPr kumimoji="0" lang="en-GB" altLang="ja-JP" sz="2800" dirty="0">
              <a:solidFill>
                <a:srgbClr val="25627A"/>
              </a:solidFill>
            </a:endParaRPr>
          </a:p>
        </p:txBody>
      </p:sp>
    </p:spTree>
    <p:extLst>
      <p:ext uri="{BB962C8B-B14F-4D97-AF65-F5344CB8AC3E}">
        <p14:creationId xmlns:p14="http://schemas.microsoft.com/office/powerpoint/2010/main" val="209275534"/>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4" name="Placeholder 1027"/>
          <p:cNvSpPr>
            <a:spLocks noChangeArrowheads="1"/>
          </p:cNvSpPr>
          <p:nvPr/>
        </p:nvSpPr>
        <p:spPr bwMode="auto">
          <a:xfrm>
            <a:off x="533400" y="6096000"/>
            <a:ext cx="3810000" cy="457200"/>
          </a:xfrm>
          <a:prstGeom prst="rect">
            <a:avLst/>
          </a:prstGeom>
          <a:noFill/>
          <a:ln w="9525">
            <a:noFill/>
            <a:miter lim="800000"/>
            <a:headEnd/>
            <a:tailEnd/>
          </a:ln>
        </p:spPr>
        <p:txBody>
          <a:bodyPr>
            <a:prstTxWarp prst="textNoShape">
              <a:avLst/>
            </a:prstTxWarp>
          </a:bodyPr>
          <a:lstStyle/>
          <a:p>
            <a:pPr eaLnBrk="0" hangingPunct="0">
              <a:spcBef>
                <a:spcPct val="20000"/>
              </a:spcBef>
              <a:buClr>
                <a:srgbClr val="25627A"/>
              </a:buClr>
            </a:pPr>
            <a:endParaRPr lang="en-US" altLang="ja-JP" sz="1400" dirty="0">
              <a:solidFill>
                <a:schemeClr val="bg2"/>
              </a:solidFill>
            </a:endParaRPr>
          </a:p>
        </p:txBody>
      </p:sp>
      <p:pic>
        <p:nvPicPr>
          <p:cNvPr id="7" name="Picture 6" descr="Sales_Slide_Cours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4" y="708113"/>
            <a:ext cx="9144000" cy="6858000"/>
          </a:xfrm>
          <a:prstGeom prst="rect">
            <a:avLst/>
          </a:prstGeom>
        </p:spPr>
      </p:pic>
    </p:spTree>
    <p:extLst>
      <p:ext uri="{BB962C8B-B14F-4D97-AF65-F5344CB8AC3E}">
        <p14:creationId xmlns:p14="http://schemas.microsoft.com/office/powerpoint/2010/main" val="2956880502"/>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096" y="2564620"/>
            <a:ext cx="1982334" cy="1567544"/>
          </a:xfrm>
        </p:spPr>
        <p:txBody>
          <a:bodyPr>
            <a:normAutofit fontScale="90000"/>
          </a:bodyPr>
          <a:lstStyle/>
          <a:p>
            <a:r>
              <a:rPr lang="en-GB" u="sng" dirty="0">
                <a:hlinkClick r:id="rId3"/>
              </a:rPr>
              <a:t>Research Skills Master Programme</a:t>
            </a:r>
            <a:endParaRPr lang="en-GB" dirty="0"/>
          </a:p>
        </p:txBody>
      </p:sp>
      <p:sp>
        <p:nvSpPr>
          <p:cNvPr id="5" name="Slide Number Placeholder 4"/>
          <p:cNvSpPr>
            <a:spLocks noGrp="1"/>
          </p:cNvSpPr>
          <p:nvPr>
            <p:ph type="sldNum" sz="quarter" idx="4294967295"/>
          </p:nvPr>
        </p:nvSpPr>
        <p:spPr>
          <a:xfrm>
            <a:off x="288000" y="6391598"/>
            <a:ext cx="343099" cy="360000"/>
          </a:xfrm>
          <a:prstGeom prst="rect">
            <a:avLst/>
          </a:prstGeom>
        </p:spPr>
        <p:txBody>
          <a:bodyPr/>
          <a:lstStyle/>
          <a:p>
            <a:fld id="{01220978-8253-124C-B391-04AC4DA943D1}" type="slidenum">
              <a:rPr lang="en-US" smtClean="0"/>
              <a:pPr/>
              <a:t>105</a:t>
            </a:fld>
            <a:endParaRPr lang="en-US"/>
          </a:p>
        </p:txBody>
      </p:sp>
      <p:sp>
        <p:nvSpPr>
          <p:cNvPr id="4" name="TextBox 3"/>
          <p:cNvSpPr txBox="1"/>
          <p:nvPr/>
        </p:nvSpPr>
        <p:spPr>
          <a:xfrm>
            <a:off x="-838671" y="4196444"/>
            <a:ext cx="8611071" cy="923330"/>
          </a:xfrm>
          <a:prstGeom prst="rect">
            <a:avLst/>
          </a:prstGeom>
          <a:noFill/>
        </p:spPr>
        <p:txBody>
          <a:bodyPr wrap="square" rtlCol="0">
            <a:spAutoFit/>
          </a:bodyPr>
          <a:lstStyle/>
          <a:p>
            <a:pPr lvl="0"/>
            <a:r>
              <a:rPr lang="en-GB" dirty="0"/>
              <a:t>Getting published in the arts</a:t>
            </a:r>
          </a:p>
          <a:p>
            <a:pPr lvl="0"/>
            <a:r>
              <a:rPr lang="en-GB" dirty="0"/>
              <a:t>Getting published in the sciences</a:t>
            </a:r>
          </a:p>
          <a:p>
            <a:endParaRPr lang="en-GB" dirty="0"/>
          </a:p>
        </p:txBody>
      </p:sp>
      <p:pic>
        <p:nvPicPr>
          <p:cNvPr id="4098"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71" y="0"/>
            <a:ext cx="5943600" cy="675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61666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0738" y="6350"/>
            <a:ext cx="3243262" cy="198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3715" name="Rectangle 2"/>
          <p:cNvSpPr>
            <a:spLocks noChangeArrowheads="1"/>
          </p:cNvSpPr>
          <p:nvPr/>
        </p:nvSpPr>
        <p:spPr bwMode="auto">
          <a:xfrm>
            <a:off x="119063" y="1979613"/>
            <a:ext cx="8497887"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ru-RU" altLang="en-US" sz="1800" b="1">
                <a:solidFill>
                  <a:srgbClr val="000000"/>
                </a:solidFill>
                <a:latin typeface="Arial" charset="0"/>
                <a:cs typeface="Arial" charset="0"/>
              </a:rPr>
              <a:t>Краткая история издания</a:t>
            </a:r>
            <a:endParaRPr lang="en-GB" altLang="en-US" sz="1800" b="1">
              <a:solidFill>
                <a:srgbClr val="000000"/>
              </a:solidFill>
              <a:latin typeface="Arial" charset="0"/>
              <a:cs typeface="Arial" charset="0"/>
            </a:endParaRPr>
          </a:p>
          <a:p>
            <a:pPr eaLnBrk="1" fontAlgn="base" hangingPunct="1">
              <a:spcBef>
                <a:spcPct val="0"/>
              </a:spcBef>
              <a:spcAft>
                <a:spcPct val="0"/>
              </a:spcAft>
              <a:buFontTx/>
              <a:buNone/>
            </a:pPr>
            <a:r>
              <a:rPr lang="en-GB" altLang="en-US" sz="1800">
                <a:solidFill>
                  <a:srgbClr val="000000"/>
                </a:solidFill>
                <a:latin typeface="Arial" charset="0"/>
                <a:cs typeface="Arial" charset="0"/>
              </a:rPr>
              <a:t> </a:t>
            </a:r>
          </a:p>
          <a:p>
            <a:pPr eaLnBrk="1" fontAlgn="base" hangingPunct="1">
              <a:spcBef>
                <a:spcPct val="0"/>
              </a:spcBef>
              <a:spcAft>
                <a:spcPct val="0"/>
              </a:spcAft>
              <a:buFontTx/>
              <a:buNone/>
            </a:pPr>
            <a:r>
              <a:rPr lang="ru-RU" altLang="en-US" sz="1800">
                <a:solidFill>
                  <a:srgbClr val="000000"/>
                </a:solidFill>
                <a:latin typeface="Arial" charset="0"/>
                <a:cs typeface="Arial" charset="0"/>
              </a:rPr>
              <a:t>Первое издание редакционного руководства для научных журналов</a:t>
            </a:r>
            <a:r>
              <a:rPr lang="en-GB" altLang="en-US" sz="1800">
                <a:solidFill>
                  <a:srgbClr val="000000"/>
                </a:solidFill>
                <a:latin typeface="Arial" charset="0"/>
                <a:cs typeface="Arial" charset="0"/>
              </a:rPr>
              <a:t> AMA</a:t>
            </a:r>
            <a:r>
              <a:rPr lang="ru-RU" altLang="en-US" sz="1800">
                <a:solidFill>
                  <a:srgbClr val="000000"/>
                </a:solidFill>
                <a:latin typeface="Arial" charset="0"/>
                <a:cs typeface="Arial" charset="0"/>
              </a:rPr>
              <a:t> появилось в октябре</a:t>
            </a:r>
            <a:r>
              <a:rPr lang="en-GB" altLang="en-US" sz="1800">
                <a:solidFill>
                  <a:srgbClr val="000000"/>
                </a:solidFill>
                <a:latin typeface="Arial" charset="0"/>
                <a:cs typeface="Arial" charset="0"/>
              </a:rPr>
              <a:t> 1962; </a:t>
            </a:r>
            <a:r>
              <a:rPr lang="ru-RU" altLang="en-US" sz="1800">
                <a:solidFill>
                  <a:srgbClr val="000000"/>
                </a:solidFill>
                <a:latin typeface="Arial" charset="0"/>
                <a:cs typeface="Arial" charset="0"/>
              </a:rPr>
              <a:t>в нём было</a:t>
            </a:r>
            <a:r>
              <a:rPr lang="en-GB" altLang="en-US" sz="1800">
                <a:solidFill>
                  <a:srgbClr val="000000"/>
                </a:solidFill>
                <a:latin typeface="Arial" charset="0"/>
                <a:cs typeface="Arial" charset="0"/>
              </a:rPr>
              <a:t> </a:t>
            </a:r>
            <a:r>
              <a:rPr lang="en-GB" altLang="en-US" sz="1800" b="1">
                <a:solidFill>
                  <a:srgbClr val="000000"/>
                </a:solidFill>
                <a:latin typeface="Arial" charset="0"/>
                <a:cs typeface="Arial" charset="0"/>
              </a:rPr>
              <a:t>68 </a:t>
            </a:r>
            <a:r>
              <a:rPr lang="ru-RU" altLang="en-US" sz="1800" b="1">
                <a:solidFill>
                  <a:srgbClr val="000000"/>
                </a:solidFill>
                <a:latin typeface="Arial" charset="0"/>
                <a:cs typeface="Arial" charset="0"/>
              </a:rPr>
              <a:t>страниц </a:t>
            </a:r>
            <a:r>
              <a:rPr lang="ru-RU" altLang="en-US" sz="1800">
                <a:solidFill>
                  <a:srgbClr val="000000"/>
                </a:solidFill>
                <a:latin typeface="Arial" charset="0"/>
                <a:cs typeface="Arial" charset="0"/>
              </a:rPr>
              <a:t>и предназначалось оно, в первую очередь, для штатных сотрудников, и лишь во вторую для авторов</a:t>
            </a:r>
            <a:r>
              <a:rPr lang="en-GB" altLang="en-US" sz="1800">
                <a:solidFill>
                  <a:srgbClr val="000000"/>
                </a:solidFill>
                <a:latin typeface="Arial" charset="0"/>
                <a:cs typeface="Arial" charset="0"/>
              </a:rPr>
              <a:t>. </a:t>
            </a:r>
            <a:r>
              <a:rPr lang="ru-RU" altLang="en-US" sz="1800">
                <a:solidFill>
                  <a:srgbClr val="000000"/>
                </a:solidFill>
                <a:latin typeface="Arial" charset="0"/>
                <a:cs typeface="Arial" charset="0"/>
              </a:rPr>
              <a:t>Издание росло медленно, но уверенно</a:t>
            </a:r>
            <a:r>
              <a:rPr lang="en-GB" altLang="en-US" sz="1800">
                <a:solidFill>
                  <a:srgbClr val="000000"/>
                </a:solidFill>
                <a:latin typeface="Arial" charset="0"/>
                <a:cs typeface="Arial" charset="0"/>
              </a:rPr>
              <a:t>: </a:t>
            </a:r>
            <a:r>
              <a:rPr lang="ru-RU" altLang="en-US" sz="1800">
                <a:solidFill>
                  <a:srgbClr val="000000"/>
                </a:solidFill>
                <a:latin typeface="Arial" charset="0"/>
                <a:cs typeface="Arial" charset="0"/>
              </a:rPr>
              <a:t>от</a:t>
            </a:r>
            <a:r>
              <a:rPr lang="en-GB" altLang="en-US" sz="1800">
                <a:solidFill>
                  <a:srgbClr val="000000"/>
                </a:solidFill>
                <a:latin typeface="Arial" charset="0"/>
                <a:cs typeface="Arial" charset="0"/>
              </a:rPr>
              <a:t> 90 </a:t>
            </a:r>
            <a:r>
              <a:rPr lang="ru-RU" altLang="en-US" sz="1800">
                <a:solidFill>
                  <a:srgbClr val="000000"/>
                </a:solidFill>
                <a:latin typeface="Arial" charset="0"/>
                <a:cs typeface="Arial" charset="0"/>
              </a:rPr>
              <a:t>страниц во втором издании, вышедшем в свет в</a:t>
            </a:r>
            <a:r>
              <a:rPr lang="en-GB" altLang="en-US" sz="1800">
                <a:solidFill>
                  <a:srgbClr val="000000"/>
                </a:solidFill>
                <a:latin typeface="Arial" charset="0"/>
                <a:cs typeface="Arial" charset="0"/>
              </a:rPr>
              <a:t> 1963, </a:t>
            </a:r>
            <a:r>
              <a:rPr lang="ru-RU" altLang="en-US" sz="1800">
                <a:solidFill>
                  <a:srgbClr val="000000"/>
                </a:solidFill>
                <a:latin typeface="Arial" charset="0"/>
                <a:cs typeface="Arial" charset="0"/>
              </a:rPr>
              <a:t>до</a:t>
            </a:r>
            <a:r>
              <a:rPr lang="en-GB" altLang="en-US" sz="1800">
                <a:solidFill>
                  <a:srgbClr val="000000"/>
                </a:solidFill>
                <a:latin typeface="Arial" charset="0"/>
                <a:cs typeface="Arial" charset="0"/>
              </a:rPr>
              <a:t> 154 </a:t>
            </a:r>
            <a:r>
              <a:rPr lang="ru-RU" altLang="en-US" sz="1800">
                <a:solidFill>
                  <a:srgbClr val="000000"/>
                </a:solidFill>
                <a:latin typeface="Arial" charset="0"/>
                <a:cs typeface="Arial" charset="0"/>
              </a:rPr>
              <a:t>страниц в шестом, изданном в </a:t>
            </a:r>
            <a:r>
              <a:rPr lang="en-GB" altLang="en-US" sz="1800">
                <a:solidFill>
                  <a:srgbClr val="000000"/>
                </a:solidFill>
                <a:latin typeface="Arial" charset="0"/>
                <a:cs typeface="Arial" charset="0"/>
              </a:rPr>
              <a:t>1976.</a:t>
            </a:r>
          </a:p>
          <a:p>
            <a:pPr eaLnBrk="1" fontAlgn="base" hangingPunct="1">
              <a:spcBef>
                <a:spcPct val="0"/>
              </a:spcBef>
              <a:spcAft>
                <a:spcPct val="0"/>
              </a:spcAft>
              <a:buFontTx/>
              <a:buNone/>
            </a:pPr>
            <a:endParaRPr lang="en-GB" altLang="en-US" sz="1800">
              <a:solidFill>
                <a:srgbClr val="000000"/>
              </a:solidFill>
              <a:latin typeface="Arial" charset="0"/>
              <a:cs typeface="Arial" charset="0"/>
            </a:endParaRPr>
          </a:p>
          <a:p>
            <a:pPr eaLnBrk="1" fontAlgn="base" hangingPunct="1">
              <a:spcBef>
                <a:spcPct val="0"/>
              </a:spcBef>
              <a:spcAft>
                <a:spcPct val="0"/>
              </a:spcAft>
              <a:buFontTx/>
              <a:buNone/>
            </a:pPr>
            <a:r>
              <a:rPr lang="ru-RU" altLang="en-US" sz="1800">
                <a:solidFill>
                  <a:srgbClr val="000000"/>
                </a:solidFill>
                <a:latin typeface="Arial" charset="0"/>
                <a:cs typeface="Arial" charset="0"/>
              </a:rPr>
              <a:t>Восьмое издание дало начало сегодняшней «традиции» — комитету из </a:t>
            </a:r>
            <a:r>
              <a:rPr lang="en-GB" altLang="en-US" sz="1800">
                <a:solidFill>
                  <a:srgbClr val="000000"/>
                </a:solidFill>
                <a:latin typeface="Arial" charset="0"/>
                <a:cs typeface="Arial" charset="0"/>
              </a:rPr>
              <a:t>10 </a:t>
            </a:r>
            <a:r>
              <a:rPr lang="ru-RU" altLang="en-US" sz="1800">
                <a:solidFill>
                  <a:srgbClr val="000000"/>
                </a:solidFill>
                <a:latin typeface="Arial" charset="0"/>
                <a:cs typeface="Arial" charset="0"/>
              </a:rPr>
              <a:t>профессиональных редакторов из </a:t>
            </a:r>
            <a:r>
              <a:rPr lang="en-GB" altLang="en-US" sz="1800">
                <a:solidFill>
                  <a:srgbClr val="000000"/>
                </a:solidFill>
                <a:latin typeface="Arial" charset="0"/>
                <a:cs typeface="Arial" charset="0"/>
              </a:rPr>
              <a:t>JAMA </a:t>
            </a:r>
            <a:r>
              <a:rPr lang="ru-RU" altLang="en-US" sz="1800">
                <a:solidFill>
                  <a:srgbClr val="000000"/>
                </a:solidFill>
                <a:latin typeface="Arial" charset="0"/>
                <a:cs typeface="Arial" charset="0"/>
              </a:rPr>
              <a:t>и</a:t>
            </a:r>
            <a:r>
              <a:rPr lang="en-GB" altLang="en-US" sz="1800">
                <a:solidFill>
                  <a:srgbClr val="000000"/>
                </a:solidFill>
                <a:latin typeface="Arial" charset="0"/>
                <a:cs typeface="Arial" charset="0"/>
              </a:rPr>
              <a:t> Archives Journals</a:t>
            </a:r>
            <a:r>
              <a:rPr lang="ru-RU" altLang="en-US" sz="1800">
                <a:solidFill>
                  <a:srgbClr val="000000"/>
                </a:solidFill>
                <a:latin typeface="Arial" charset="0"/>
                <a:cs typeface="Arial" charset="0"/>
              </a:rPr>
              <a:t>, ответственных за контент и получение внешних рецензий </a:t>
            </a:r>
            <a:r>
              <a:rPr lang="en-US" altLang="en-US" sz="1800">
                <a:solidFill>
                  <a:srgbClr val="000000"/>
                </a:solidFill>
                <a:latin typeface="Arial" charset="0"/>
                <a:cs typeface="Arial" charset="0"/>
              </a:rPr>
              <a:t>(peer review) </a:t>
            </a:r>
            <a:r>
              <a:rPr lang="ru-RU" altLang="en-US" sz="1800">
                <a:solidFill>
                  <a:srgbClr val="000000"/>
                </a:solidFill>
                <a:latin typeface="Arial" charset="0"/>
                <a:cs typeface="Arial" charset="0"/>
              </a:rPr>
              <a:t>по всем разделам</a:t>
            </a:r>
            <a:r>
              <a:rPr lang="en-GB" altLang="en-US" sz="1800">
                <a:solidFill>
                  <a:srgbClr val="000000"/>
                </a:solidFill>
                <a:latin typeface="Arial" charset="0"/>
                <a:cs typeface="Arial" charset="0"/>
              </a:rPr>
              <a:t>.</a:t>
            </a:r>
          </a:p>
          <a:p>
            <a:pPr eaLnBrk="1" fontAlgn="base" hangingPunct="1">
              <a:spcBef>
                <a:spcPct val="0"/>
              </a:spcBef>
              <a:spcAft>
                <a:spcPct val="0"/>
              </a:spcAft>
              <a:buFontTx/>
              <a:buNone/>
            </a:pPr>
            <a:endParaRPr lang="en-GB" altLang="en-US" sz="1800">
              <a:solidFill>
                <a:srgbClr val="000000"/>
              </a:solidFill>
              <a:latin typeface="Arial" charset="0"/>
              <a:cs typeface="Arial" charset="0"/>
            </a:endParaRPr>
          </a:p>
          <a:p>
            <a:pPr eaLnBrk="1" fontAlgn="base" hangingPunct="1">
              <a:spcBef>
                <a:spcPct val="0"/>
              </a:spcBef>
              <a:spcAft>
                <a:spcPct val="0"/>
              </a:spcAft>
              <a:buFontTx/>
              <a:buNone/>
            </a:pPr>
            <a:endParaRPr lang="en-GB" altLang="en-US" sz="1800">
              <a:solidFill>
                <a:srgbClr val="000000"/>
              </a:solidFill>
              <a:latin typeface="Arial" charset="0"/>
              <a:cs typeface="Arial" charset="0"/>
            </a:endParaRPr>
          </a:p>
          <a:p>
            <a:pPr eaLnBrk="1" fontAlgn="base" hangingPunct="1">
              <a:spcBef>
                <a:spcPct val="0"/>
              </a:spcBef>
              <a:spcAft>
                <a:spcPct val="0"/>
              </a:spcAft>
              <a:buFontTx/>
              <a:buNone/>
            </a:pPr>
            <a:r>
              <a:rPr lang="ru-RU" altLang="en-US" sz="1800">
                <a:solidFill>
                  <a:srgbClr val="000000"/>
                </a:solidFill>
                <a:latin typeface="Arial" charset="0"/>
                <a:cs typeface="Arial" charset="0"/>
              </a:rPr>
              <a:t>В</a:t>
            </a:r>
            <a:r>
              <a:rPr lang="en-GB" altLang="en-US" sz="1800">
                <a:solidFill>
                  <a:srgbClr val="000000"/>
                </a:solidFill>
                <a:latin typeface="Arial" charset="0"/>
                <a:cs typeface="Arial" charset="0"/>
              </a:rPr>
              <a:t> 10</a:t>
            </a:r>
            <a:r>
              <a:rPr lang="ru-RU" altLang="en-US" sz="1800">
                <a:solidFill>
                  <a:srgbClr val="000000"/>
                </a:solidFill>
                <a:latin typeface="Arial" charset="0"/>
                <a:cs typeface="Arial" charset="0"/>
              </a:rPr>
              <a:t> издании</a:t>
            </a:r>
            <a:r>
              <a:rPr lang="en-GB" altLang="en-US" sz="1800">
                <a:solidFill>
                  <a:srgbClr val="000000"/>
                </a:solidFill>
                <a:latin typeface="Arial" charset="0"/>
                <a:cs typeface="Arial" charset="0"/>
              </a:rPr>
              <a:t>, </a:t>
            </a:r>
            <a:r>
              <a:rPr lang="ru-RU" altLang="en-US" sz="1800">
                <a:solidFill>
                  <a:srgbClr val="000000"/>
                </a:solidFill>
                <a:latin typeface="Arial" charset="0"/>
                <a:cs typeface="Arial" charset="0"/>
              </a:rPr>
              <a:t>выпущенном</a:t>
            </a:r>
            <a:r>
              <a:rPr lang="en-GB" altLang="en-US" sz="1800">
                <a:solidFill>
                  <a:srgbClr val="000000"/>
                </a:solidFill>
                <a:latin typeface="Arial" charset="0"/>
                <a:cs typeface="Arial" charset="0"/>
              </a:rPr>
              <a:t> Oxford University Press</a:t>
            </a:r>
            <a:r>
              <a:rPr lang="ru-RU" altLang="en-US" sz="1800">
                <a:solidFill>
                  <a:srgbClr val="000000"/>
                </a:solidFill>
                <a:latin typeface="Arial" charset="0"/>
                <a:cs typeface="Arial" charset="0"/>
              </a:rPr>
              <a:t> в 2007</a:t>
            </a:r>
            <a:r>
              <a:rPr lang="en-GB" altLang="en-US" sz="1800">
                <a:solidFill>
                  <a:srgbClr val="000000"/>
                </a:solidFill>
                <a:latin typeface="Arial" charset="0"/>
                <a:cs typeface="Arial" charset="0"/>
              </a:rPr>
              <a:t>, </a:t>
            </a:r>
            <a:r>
              <a:rPr lang="ru-RU" altLang="en-US" sz="1800">
                <a:solidFill>
                  <a:srgbClr val="000000"/>
                </a:solidFill>
                <a:latin typeface="Arial" charset="0"/>
                <a:cs typeface="Arial" charset="0"/>
              </a:rPr>
              <a:t>руководство продолжило наращивать объём, который составляет сейчас</a:t>
            </a:r>
            <a:r>
              <a:rPr lang="en-GB" altLang="en-US" sz="1800">
                <a:solidFill>
                  <a:srgbClr val="000000"/>
                </a:solidFill>
                <a:latin typeface="Arial" charset="0"/>
                <a:cs typeface="Arial" charset="0"/>
              </a:rPr>
              <a:t> </a:t>
            </a:r>
            <a:r>
              <a:rPr lang="en-GB" altLang="en-US" sz="1800" b="1">
                <a:solidFill>
                  <a:srgbClr val="000000"/>
                </a:solidFill>
                <a:latin typeface="Arial" charset="0"/>
                <a:cs typeface="Arial" charset="0"/>
              </a:rPr>
              <a:t>1032 </a:t>
            </a:r>
            <a:r>
              <a:rPr lang="ru-RU" altLang="en-US" sz="1800" b="1">
                <a:solidFill>
                  <a:srgbClr val="000000"/>
                </a:solidFill>
                <a:latin typeface="Arial" charset="0"/>
                <a:cs typeface="Arial" charset="0"/>
              </a:rPr>
              <a:t>страниц</a:t>
            </a:r>
            <a:r>
              <a:rPr lang="en-GB" altLang="en-US" sz="1800" b="1">
                <a:solidFill>
                  <a:srgbClr val="000000"/>
                </a:solidFill>
                <a:latin typeface="Arial" charset="0"/>
                <a:cs typeface="Arial" charset="0"/>
              </a:rPr>
              <a:t>.</a:t>
            </a:r>
          </a:p>
        </p:txBody>
      </p:sp>
      <p:sp>
        <p:nvSpPr>
          <p:cNvPr id="243716" name="TextBox 3"/>
          <p:cNvSpPr txBox="1">
            <a:spLocks noChangeArrowheads="1"/>
          </p:cNvSpPr>
          <p:nvPr/>
        </p:nvSpPr>
        <p:spPr bwMode="auto">
          <a:xfrm>
            <a:off x="107950" y="188913"/>
            <a:ext cx="4895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en-US" sz="1800" b="1">
                <a:solidFill>
                  <a:srgbClr val="1F497D"/>
                </a:solidFill>
                <a:latin typeface="OUP2 Argo" pitchFamily="2" charset="0"/>
                <a:cs typeface="Arial" charset="0"/>
              </a:rPr>
              <a:t>AMA Manual of Style</a:t>
            </a:r>
          </a:p>
          <a:p>
            <a:pPr eaLnBrk="1" fontAlgn="base" hangingPunct="1">
              <a:spcBef>
                <a:spcPct val="0"/>
              </a:spcBef>
              <a:spcAft>
                <a:spcPct val="0"/>
              </a:spcAft>
              <a:buFontTx/>
              <a:buNone/>
            </a:pPr>
            <a:r>
              <a:rPr lang="en-GB" altLang="en-US" sz="1800" b="1">
                <a:solidFill>
                  <a:srgbClr val="1F497D"/>
                </a:solidFill>
                <a:latin typeface="OUP2 Argo" pitchFamily="2" charset="0"/>
                <a:cs typeface="Arial" charset="0"/>
              </a:rPr>
              <a:t>A Guide for Authors and editors</a:t>
            </a:r>
          </a:p>
          <a:p>
            <a:pPr eaLnBrk="1" fontAlgn="base" hangingPunct="1">
              <a:spcBef>
                <a:spcPct val="0"/>
              </a:spcBef>
              <a:spcAft>
                <a:spcPct val="0"/>
              </a:spcAft>
              <a:buFontTx/>
              <a:buNone/>
            </a:pPr>
            <a:r>
              <a:rPr lang="en-GB" altLang="en-US" sz="1800" b="1">
                <a:solidFill>
                  <a:srgbClr val="1F497D"/>
                </a:solidFill>
                <a:latin typeface="OUP2 Argo" pitchFamily="2" charset="0"/>
                <a:cs typeface="Arial" charset="0"/>
              </a:rPr>
              <a:t>(</a:t>
            </a:r>
            <a:r>
              <a:rPr lang="ru-RU" altLang="en-US" sz="1800" b="1">
                <a:solidFill>
                  <a:srgbClr val="1F497D"/>
                </a:solidFill>
                <a:latin typeface="OUP2 Argo" pitchFamily="2" charset="0"/>
                <a:cs typeface="Arial" charset="0"/>
              </a:rPr>
              <a:t>руководство для авторов и редакторов</a:t>
            </a:r>
            <a:r>
              <a:rPr lang="en-GB" altLang="en-US" sz="1800" b="1">
                <a:solidFill>
                  <a:srgbClr val="1F497D"/>
                </a:solidFill>
                <a:latin typeface="OUP2 Argo" pitchFamily="2" charset="0"/>
                <a:cs typeface="Arial" charset="0"/>
              </a:rPr>
              <a:t>)</a:t>
            </a:r>
            <a:endParaRPr lang="ru-RU" altLang="en-US" sz="1800" b="1">
              <a:solidFill>
                <a:srgbClr val="1F497D"/>
              </a:solidFill>
              <a:latin typeface="OUP2 Argo" pitchFamily="2" charset="0"/>
              <a:cs typeface="Arial" charset="0"/>
            </a:endParaRPr>
          </a:p>
          <a:p>
            <a:pPr eaLnBrk="1" fontAlgn="base" hangingPunct="1">
              <a:spcBef>
                <a:spcPct val="0"/>
              </a:spcBef>
              <a:spcAft>
                <a:spcPct val="0"/>
              </a:spcAft>
              <a:buFontTx/>
              <a:buNone/>
            </a:pPr>
            <a:endParaRPr lang="en-GB" altLang="en-US" sz="1800" b="1">
              <a:solidFill>
                <a:srgbClr val="1F497D"/>
              </a:solidFill>
              <a:latin typeface="OUP2 Argo" pitchFamily="2" charset="0"/>
              <a:cs typeface="Arial" charset="0"/>
            </a:endParaRPr>
          </a:p>
        </p:txBody>
      </p:sp>
    </p:spTree>
    <p:extLst>
      <p:ext uri="{BB962C8B-B14F-4D97-AF65-F5344CB8AC3E}">
        <p14:creationId xmlns:p14="http://schemas.microsoft.com/office/powerpoint/2010/main" val="3169063538"/>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M</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1" y="1627094"/>
            <a:ext cx="9233176" cy="497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07576" y="386372"/>
            <a:ext cx="5325036" cy="400110"/>
          </a:xfrm>
          <a:prstGeom prst="rect">
            <a:avLst/>
          </a:prstGeom>
          <a:noFill/>
        </p:spPr>
        <p:txBody>
          <a:bodyPr wrap="square" rtlCol="0">
            <a:spAutoFit/>
          </a:bodyPr>
          <a:lstStyle/>
          <a:p>
            <a:r>
              <a:rPr lang="en-GB" sz="2000" b="1" dirty="0" smtClean="0">
                <a:solidFill>
                  <a:schemeClr val="tx2"/>
                </a:solidFill>
              </a:rPr>
              <a:t>AMA Manual of Style</a:t>
            </a:r>
            <a:endParaRPr lang="en-GB" sz="2000" b="1" dirty="0">
              <a:solidFill>
                <a:schemeClr val="tx2"/>
              </a:solidFill>
            </a:endParaRPr>
          </a:p>
        </p:txBody>
      </p:sp>
    </p:spTree>
    <p:extLst>
      <p:ext uri="{BB962C8B-B14F-4D97-AF65-F5344CB8AC3E}">
        <p14:creationId xmlns:p14="http://schemas.microsoft.com/office/powerpoint/2010/main" val="1363604356"/>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3"/>
          <p:cNvSpPr>
            <a:spLocks noGrp="1"/>
          </p:cNvSpPr>
          <p:nvPr>
            <p:ph type="title"/>
          </p:nvPr>
        </p:nvSpPr>
        <p:spPr bwMode="auto">
          <a:xfrm>
            <a:off x="336550" y="2149475"/>
            <a:ext cx="8523288" cy="44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rIns="91440" bIns="45720" numCol="1" compatLnSpc="1">
            <a:prstTxWarp prst="textNoShape">
              <a:avLst/>
            </a:prstTxWarp>
            <a:normAutofit fontScale="90000"/>
          </a:bodyPr>
          <a:lstStyle/>
          <a:p>
            <a:pPr eaLnBrk="1" hangingPunct="1"/>
            <a:r>
              <a:rPr lang="en-GB" altLang="en-US" smtClean="0"/>
              <a:t>What is the </a:t>
            </a:r>
            <a:r>
              <a:rPr lang="en-GB" altLang="en-US" i="1" smtClean="0"/>
              <a:t>AMA Manual of Style</a:t>
            </a:r>
            <a:r>
              <a:rPr lang="en-GB" altLang="en-US" smtClean="0"/>
              <a:t>?</a:t>
            </a:r>
            <a:br>
              <a:rPr lang="en-GB" altLang="en-US" smtClean="0"/>
            </a:br>
            <a:endParaRPr lang="en-US" altLang="en-US" smtClean="0"/>
          </a:p>
        </p:txBody>
      </p:sp>
      <p:sp>
        <p:nvSpPr>
          <p:cNvPr id="7" name="Text Placeholder 6"/>
          <p:cNvSpPr>
            <a:spLocks noGrp="1"/>
          </p:cNvSpPr>
          <p:nvPr>
            <p:ph type="body" sz="quarter" idx="14"/>
          </p:nvPr>
        </p:nvSpPr>
        <p:spPr>
          <a:xfrm>
            <a:off x="463550" y="2954338"/>
            <a:ext cx="2778125" cy="2743200"/>
          </a:xfrm>
        </p:spPr>
        <p:txBody>
          <a:bodyPr rtlCol="0"/>
          <a:lstStyle/>
          <a:p>
            <a:pPr marL="285750" indent="-285750" eaLnBrk="1" fontAlgn="auto" hangingPunct="1">
              <a:spcAft>
                <a:spcPts val="0"/>
              </a:spcAft>
              <a:buFont typeface="Arial" pitchFamily="34" charset="0"/>
              <a:buChar char="•"/>
              <a:defRPr/>
            </a:pPr>
            <a:r>
              <a:rPr lang="en-GB" sz="1400" dirty="0" smtClean="0"/>
              <a:t>A must-have guide for anyone involved in medical or scientific publishing</a:t>
            </a:r>
          </a:p>
          <a:p>
            <a:pPr eaLnBrk="1" fontAlgn="auto" hangingPunct="1">
              <a:spcAft>
                <a:spcPts val="0"/>
              </a:spcAft>
              <a:defRPr/>
            </a:pPr>
            <a:endParaRPr lang="en-GB" sz="1400" dirty="0"/>
          </a:p>
          <a:p>
            <a:pPr marL="285750" indent="-285750" eaLnBrk="1" fontAlgn="auto" hangingPunct="1">
              <a:spcAft>
                <a:spcPts val="0"/>
              </a:spcAft>
              <a:buFont typeface="Arial" pitchFamily="34" charset="0"/>
              <a:buChar char="•"/>
              <a:defRPr/>
            </a:pPr>
            <a:r>
              <a:rPr lang="en-GB" sz="1400" dirty="0"/>
              <a:t>An essential, one-stop resource providing quick access to authoritative </a:t>
            </a:r>
            <a:r>
              <a:rPr lang="en-GB" sz="1400" dirty="0" smtClean="0"/>
              <a:t>information.</a:t>
            </a:r>
          </a:p>
          <a:p>
            <a:pPr marL="285750" indent="-285750" eaLnBrk="1" fontAlgn="auto" hangingPunct="1">
              <a:spcAft>
                <a:spcPts val="0"/>
              </a:spcAft>
              <a:buFont typeface="Arial" pitchFamily="34" charset="0"/>
              <a:buChar char="•"/>
              <a:defRPr/>
            </a:pPr>
            <a:endParaRPr lang="en-GB" sz="1400" dirty="0" smtClean="0"/>
          </a:p>
          <a:p>
            <a:pPr marL="285750" indent="-285750" eaLnBrk="1" fontAlgn="auto" hangingPunct="1">
              <a:spcAft>
                <a:spcPts val="0"/>
              </a:spcAft>
              <a:buFont typeface="Arial" pitchFamily="34" charset="0"/>
              <a:buChar char="•"/>
              <a:defRPr/>
            </a:pPr>
            <a:r>
              <a:rPr lang="en-GB" sz="1400" dirty="0" smtClean="0"/>
              <a:t>Everything you need to produce well-organized and clear manuscripts</a:t>
            </a:r>
          </a:p>
          <a:p>
            <a:pPr eaLnBrk="1" fontAlgn="auto" hangingPunct="1">
              <a:spcAft>
                <a:spcPts val="0"/>
              </a:spcAft>
              <a:defRPr/>
            </a:pPr>
            <a:r>
              <a:rPr lang="en-GB" sz="1200" dirty="0" smtClean="0"/>
              <a:t/>
            </a:r>
            <a:br>
              <a:rPr lang="en-GB" sz="1200" dirty="0" smtClean="0"/>
            </a:br>
            <a:endParaRPr lang="en-GB" sz="1200" dirty="0" smtClean="0"/>
          </a:p>
          <a:p>
            <a:pPr eaLnBrk="1" fontAlgn="auto" hangingPunct="1">
              <a:spcAft>
                <a:spcPts val="0"/>
              </a:spcAft>
              <a:defRPr/>
            </a:pPr>
            <a:endParaRPr lang="en-GB" dirty="0"/>
          </a:p>
          <a:p>
            <a:pPr eaLnBrk="1" fontAlgn="auto" hangingPunct="1">
              <a:spcAft>
                <a:spcPts val="0"/>
              </a:spcAft>
              <a:defRPr/>
            </a:pPr>
            <a:endParaRPr lang="en-GB" dirty="0"/>
          </a:p>
        </p:txBody>
      </p:sp>
      <p:pic>
        <p:nvPicPr>
          <p:cNvPr id="3789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625" y="2695575"/>
            <a:ext cx="4999038" cy="36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2020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3"/>
          <p:cNvSpPr>
            <a:spLocks noGrp="1"/>
          </p:cNvSpPr>
          <p:nvPr>
            <p:ph type="title"/>
          </p:nvPr>
        </p:nvSpPr>
        <p:spPr bwMode="auto">
          <a:xfrm>
            <a:off x="176213" y="2149475"/>
            <a:ext cx="8683625" cy="44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rIns="91440" bIns="45720" numCol="1" compatLnSpc="1">
            <a:prstTxWarp prst="textNoShape">
              <a:avLst/>
            </a:prstTxWarp>
            <a:normAutofit fontScale="90000"/>
          </a:bodyPr>
          <a:lstStyle/>
          <a:p>
            <a:pPr eaLnBrk="1" hangingPunct="1"/>
            <a:r>
              <a:rPr lang="en-GB" altLang="en-US" smtClean="0"/>
              <a:t>Linking from course packs and reading lists</a:t>
            </a:r>
            <a:br>
              <a:rPr lang="en-GB" altLang="en-US" smtClean="0"/>
            </a:br>
            <a:endParaRPr lang="en-US" altLang="en-US" smtClean="0"/>
          </a:p>
        </p:txBody>
      </p:sp>
      <p:sp>
        <p:nvSpPr>
          <p:cNvPr id="43011" name="Text Placeholder 6"/>
          <p:cNvSpPr>
            <a:spLocks noGrp="1"/>
          </p:cNvSpPr>
          <p:nvPr>
            <p:ph type="body" sz="quarter" idx="14"/>
          </p:nvPr>
        </p:nvSpPr>
        <p:spPr>
          <a:xfrm>
            <a:off x="293688" y="2684463"/>
            <a:ext cx="4278312" cy="3549650"/>
          </a:xfrm>
        </p:spPr>
        <p:txBody>
          <a:bodyPr/>
          <a:lstStyle/>
          <a:p>
            <a:pPr eaLnBrk="1" hangingPunct="1">
              <a:spcBef>
                <a:spcPct val="0"/>
              </a:spcBef>
            </a:pPr>
            <a:r>
              <a:rPr lang="en-GB" altLang="en-US" sz="1400" smtClean="0"/>
              <a:t>To add a chapter to an online course pack or reading list, COPY and PASTE the DOI to the end of the standard URL prefix. Eg. 10.1093/jama/9780195176339.001.0001</a:t>
            </a:r>
          </a:p>
          <a:p>
            <a:pPr eaLnBrk="1" hangingPunct="1">
              <a:spcBef>
                <a:spcPct val="0"/>
              </a:spcBef>
            </a:pPr>
            <a:endParaRPr lang="en-GB" altLang="en-US" sz="1400" smtClean="0"/>
          </a:p>
          <a:p>
            <a:pPr eaLnBrk="1" hangingPunct="1">
              <a:spcBef>
                <a:spcPct val="0"/>
              </a:spcBef>
            </a:pPr>
            <a:r>
              <a:rPr lang="en-GB" altLang="en-US" sz="1400" smtClean="0"/>
              <a:t>	Students who click on this URL will be taken 	straight to this section</a:t>
            </a:r>
          </a:p>
          <a:p>
            <a:pPr eaLnBrk="1" hangingPunct="1">
              <a:spcBef>
                <a:spcPct val="0"/>
              </a:spcBef>
            </a:pPr>
            <a:r>
              <a:rPr lang="en-GB" altLang="en-US" sz="1400" smtClean="0"/>
              <a:t/>
            </a:r>
            <a:br>
              <a:rPr lang="en-GB" altLang="en-US" sz="1400" smtClean="0"/>
            </a:br>
            <a:r>
              <a:rPr lang="en-GB" altLang="en-US" sz="1400" smtClean="0"/>
              <a:t>	DOIs are unique and permanent so you don’t 	need to worry about broken links </a:t>
            </a:r>
          </a:p>
          <a:p>
            <a:pPr eaLnBrk="1" hangingPunct="1">
              <a:spcBef>
                <a:spcPct val="0"/>
              </a:spcBef>
            </a:pPr>
            <a:r>
              <a:rPr lang="en-GB" altLang="en-US" sz="1400" smtClean="0"/>
              <a:t/>
            </a:r>
            <a:br>
              <a:rPr lang="en-GB" altLang="en-US" sz="1400" smtClean="0"/>
            </a:br>
            <a:endParaRPr lang="en-GB" altLang="en-US" sz="1600" smtClean="0"/>
          </a:p>
          <a:p>
            <a:pPr eaLnBrk="1" hangingPunct="1">
              <a:spcBef>
                <a:spcPct val="0"/>
              </a:spcBef>
            </a:pPr>
            <a:endParaRPr lang="en-GB" altLang="en-US" sz="1600" smtClean="0"/>
          </a:p>
          <a:p>
            <a:pPr eaLnBrk="1" hangingPunct="1">
              <a:spcBef>
                <a:spcPct val="0"/>
              </a:spcBef>
            </a:pPr>
            <a:endParaRPr lang="en-GB" altLang="en-US" smtClean="0"/>
          </a:p>
          <a:p>
            <a:pPr eaLnBrk="1" hangingPunct="1">
              <a:spcBef>
                <a:spcPct val="0"/>
              </a:spcBef>
            </a:pPr>
            <a:endParaRPr lang="en-GB" altLang="en-US" smtClean="0"/>
          </a:p>
          <a:p>
            <a:pPr eaLnBrk="1" hangingPunct="1">
              <a:spcBef>
                <a:spcPct val="0"/>
              </a:spcBef>
            </a:pPr>
            <a:r>
              <a:rPr lang="en-GB" altLang="en-US" smtClean="0"/>
              <a:t/>
            </a:r>
            <a:br>
              <a:rPr lang="en-GB" altLang="en-US" smtClean="0"/>
            </a:br>
            <a:endParaRPr lang="en-GB" altLang="en-US" smtClean="0"/>
          </a:p>
          <a:p>
            <a:pPr eaLnBrk="1" hangingPunct="1">
              <a:spcBef>
                <a:spcPct val="0"/>
              </a:spcBef>
            </a:pPr>
            <a:endParaRPr lang="en-GB" altLang="en-US" smtClean="0"/>
          </a:p>
          <a:p>
            <a:pPr eaLnBrk="1" hangingPunct="1">
              <a:spcBef>
                <a:spcPct val="0"/>
              </a:spcBef>
            </a:pPr>
            <a:endParaRPr lang="en-GB" altLang="en-US" smtClean="0"/>
          </a:p>
        </p:txBody>
      </p:sp>
      <p:pic>
        <p:nvPicPr>
          <p:cNvPr id="43012"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088" y="37655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688" y="4414838"/>
            <a:ext cx="311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6588" y="2794000"/>
            <a:ext cx="4413250" cy="344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989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Oxford Dictionaries </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Explore the content</a:t>
            </a:r>
            <a:endParaRPr lang="en-GB" sz="2400" dirty="0">
              <a:latin typeface="OUP Swift Light" panose="02000503080000020004"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1995002"/>
            <a:ext cx="5676282" cy="4841666"/>
          </a:xfrm>
          <a:prstGeom prst="rect">
            <a:avLst/>
          </a:prstGeom>
        </p:spPr>
      </p:pic>
      <p:sp>
        <p:nvSpPr>
          <p:cNvPr id="5" name="Rectangle 4"/>
          <p:cNvSpPr/>
          <p:nvPr/>
        </p:nvSpPr>
        <p:spPr>
          <a:xfrm>
            <a:off x="286719" y="244148"/>
            <a:ext cx="4572000" cy="2585323"/>
          </a:xfrm>
          <a:prstGeom prst="rect">
            <a:avLst/>
          </a:prstGeom>
          <a:solidFill>
            <a:srgbClr val="FFFF00"/>
          </a:solidFill>
        </p:spPr>
        <p:txBody>
          <a:bodyPr>
            <a:spAutoFit/>
          </a:bodyPr>
          <a:lstStyle/>
          <a:p>
            <a:pPr marL="285750" indent="-285750">
              <a:buFontTx/>
              <a:buChar char="-"/>
            </a:pPr>
            <a:r>
              <a:rPr lang="en-GB" dirty="0" smtClean="0"/>
              <a:t>The </a:t>
            </a:r>
            <a:r>
              <a:rPr lang="en-GB" dirty="0"/>
              <a:t>dictionary </a:t>
            </a:r>
            <a:r>
              <a:rPr lang="en-GB" dirty="0" smtClean="0"/>
              <a:t>re-launched  </a:t>
            </a:r>
            <a:r>
              <a:rPr lang="en-GB" dirty="0"/>
              <a:t>with adding </a:t>
            </a:r>
            <a:endParaRPr lang="en-GB" dirty="0" smtClean="0"/>
          </a:p>
          <a:p>
            <a:r>
              <a:rPr lang="en-GB" dirty="0"/>
              <a:t> </a:t>
            </a:r>
            <a:r>
              <a:rPr lang="en-GB" dirty="0" smtClean="0"/>
              <a:t>    Russian and Chinese </a:t>
            </a:r>
            <a:r>
              <a:rPr lang="en-GB" dirty="0"/>
              <a:t>to its content</a:t>
            </a:r>
          </a:p>
          <a:p>
            <a:pPr marL="285750" indent="-285750">
              <a:buFontTx/>
              <a:buChar char="-"/>
            </a:pPr>
            <a:r>
              <a:rPr lang="en-GB" dirty="0" smtClean="0"/>
              <a:t>The </a:t>
            </a:r>
            <a:r>
              <a:rPr lang="en-GB" dirty="0"/>
              <a:t>introduction of Portuguese as a new </a:t>
            </a:r>
            <a:r>
              <a:rPr lang="en-GB" dirty="0" smtClean="0"/>
              <a:t>  </a:t>
            </a:r>
          </a:p>
          <a:p>
            <a:r>
              <a:rPr lang="en-GB" dirty="0"/>
              <a:t> </a:t>
            </a:r>
            <a:r>
              <a:rPr lang="en-GB" dirty="0" smtClean="0"/>
              <a:t>    joiner </a:t>
            </a:r>
            <a:r>
              <a:rPr lang="en-GB" dirty="0"/>
              <a:t>to the </a:t>
            </a:r>
            <a:r>
              <a:rPr lang="en-GB" dirty="0" smtClean="0"/>
              <a:t>site</a:t>
            </a:r>
          </a:p>
          <a:p>
            <a:pPr marL="285750" indent="-285750">
              <a:buFontTx/>
              <a:buChar char="-"/>
            </a:pPr>
            <a:r>
              <a:rPr lang="en-GB" dirty="0" smtClean="0"/>
              <a:t>The </a:t>
            </a:r>
            <a:r>
              <a:rPr lang="en-GB" dirty="0"/>
              <a:t>increase of the information and </a:t>
            </a:r>
            <a:endParaRPr lang="en-GB" dirty="0" smtClean="0"/>
          </a:p>
          <a:p>
            <a:r>
              <a:rPr lang="en-GB" dirty="0"/>
              <a:t> </a:t>
            </a:r>
            <a:r>
              <a:rPr lang="en-GB" dirty="0" smtClean="0"/>
              <a:t>    definition </a:t>
            </a:r>
            <a:r>
              <a:rPr lang="en-GB" dirty="0"/>
              <a:t>within the French, Spanish, </a:t>
            </a:r>
            <a:r>
              <a:rPr lang="en-GB" dirty="0" smtClean="0"/>
              <a:t>  </a:t>
            </a:r>
          </a:p>
          <a:p>
            <a:r>
              <a:rPr lang="en-GB" dirty="0" smtClean="0"/>
              <a:t>     Italian, and German languages</a:t>
            </a:r>
          </a:p>
          <a:p>
            <a:pPr defTabSz="914400">
              <a:defRPr/>
            </a:pPr>
            <a:endParaRPr lang="en-GB" i="1" dirty="0">
              <a:solidFill>
                <a:srgbClr val="002147"/>
              </a:solidFill>
            </a:endParaRPr>
          </a:p>
          <a:p>
            <a:endParaRPr lang="en-GB" dirty="0"/>
          </a:p>
        </p:txBody>
      </p:sp>
      <p:sp>
        <p:nvSpPr>
          <p:cNvPr id="6" name="Rectangle 5"/>
          <p:cNvSpPr/>
          <p:nvPr/>
        </p:nvSpPr>
        <p:spPr>
          <a:xfrm>
            <a:off x="612458" y="241757"/>
            <a:ext cx="5178742" cy="3693319"/>
          </a:xfrm>
          <a:prstGeom prst="rect">
            <a:avLst/>
          </a:prstGeom>
          <a:solidFill>
            <a:srgbClr val="FFFF00"/>
          </a:solidFill>
        </p:spPr>
        <p:txBody>
          <a:bodyPr wrap="square">
            <a:spAutoFit/>
          </a:bodyPr>
          <a:lstStyle/>
          <a:p>
            <a:pPr marL="285750" indent="-285750">
              <a:buFontTx/>
              <a:buChar char="-"/>
            </a:pPr>
            <a:r>
              <a:rPr lang="en-GB" dirty="0" smtClean="0"/>
              <a:t>If </a:t>
            </a:r>
            <a:r>
              <a:rPr lang="en-GB" dirty="0"/>
              <a:t>you are learning English as a second </a:t>
            </a:r>
            <a:endParaRPr lang="en-GB" dirty="0" smtClean="0"/>
          </a:p>
          <a:p>
            <a:r>
              <a:rPr lang="en-GB" dirty="0"/>
              <a:t> </a:t>
            </a:r>
            <a:r>
              <a:rPr lang="en-GB" dirty="0" smtClean="0"/>
              <a:t>    language </a:t>
            </a:r>
            <a:r>
              <a:rPr lang="en-GB" dirty="0"/>
              <a:t>or wish to expand your </a:t>
            </a:r>
            <a:endParaRPr lang="en-GB" dirty="0" smtClean="0"/>
          </a:p>
          <a:p>
            <a:r>
              <a:rPr lang="en-GB" dirty="0"/>
              <a:t> </a:t>
            </a:r>
            <a:r>
              <a:rPr lang="en-GB" dirty="0" smtClean="0"/>
              <a:t>    knowledge </a:t>
            </a:r>
            <a:r>
              <a:rPr lang="en-GB" dirty="0"/>
              <a:t>in Russian, you will be able </a:t>
            </a:r>
            <a:endParaRPr lang="en-GB" dirty="0" smtClean="0"/>
          </a:p>
          <a:p>
            <a:r>
              <a:rPr lang="en-GB" dirty="0"/>
              <a:t> </a:t>
            </a:r>
            <a:r>
              <a:rPr lang="en-GB" dirty="0" smtClean="0"/>
              <a:t>    to</a:t>
            </a:r>
            <a:r>
              <a:rPr lang="en-GB" dirty="0"/>
              <a:t>:</a:t>
            </a:r>
          </a:p>
          <a:p>
            <a:r>
              <a:rPr lang="en-GB" dirty="0"/>
              <a:t>	*Look at the Explore section to </a:t>
            </a:r>
            <a:r>
              <a:rPr lang="en-GB" dirty="0" smtClean="0"/>
              <a:t>learn more              </a:t>
            </a:r>
          </a:p>
          <a:p>
            <a:r>
              <a:rPr lang="en-GB" dirty="0"/>
              <a:t> </a:t>
            </a:r>
            <a:r>
              <a:rPr lang="en-GB" dirty="0" smtClean="0"/>
              <a:t>       about </a:t>
            </a:r>
            <a:r>
              <a:rPr lang="en-GB" dirty="0"/>
              <a:t>writing, the holidays of </a:t>
            </a:r>
            <a:r>
              <a:rPr lang="en-GB" dirty="0" smtClean="0"/>
              <a:t>the country</a:t>
            </a:r>
          </a:p>
          <a:p>
            <a:endParaRPr lang="en-GB" dirty="0" smtClean="0"/>
          </a:p>
          <a:p>
            <a:r>
              <a:rPr lang="en-GB" dirty="0"/>
              <a:t> </a:t>
            </a:r>
            <a:r>
              <a:rPr lang="en-GB" dirty="0" smtClean="0"/>
              <a:t>      *You will </a:t>
            </a:r>
            <a:r>
              <a:rPr lang="en-GB" dirty="0"/>
              <a:t>be able to hear the pronunciation of </a:t>
            </a:r>
            <a:endParaRPr lang="en-GB" dirty="0" smtClean="0"/>
          </a:p>
          <a:p>
            <a:r>
              <a:rPr lang="en-GB" dirty="0"/>
              <a:t> </a:t>
            </a:r>
            <a:r>
              <a:rPr lang="en-GB" dirty="0" smtClean="0"/>
              <a:t>        words </a:t>
            </a:r>
            <a:r>
              <a:rPr lang="en-GB" dirty="0"/>
              <a:t>and </a:t>
            </a:r>
            <a:r>
              <a:rPr lang="en-GB" dirty="0" smtClean="0"/>
              <a:t>sentences</a:t>
            </a:r>
            <a:endParaRPr lang="en-GB" dirty="0"/>
          </a:p>
          <a:p>
            <a:r>
              <a:rPr lang="en-GB" dirty="0" smtClean="0"/>
              <a:t>       *You will be able to transliterate i.e. </a:t>
            </a:r>
          </a:p>
          <a:p>
            <a:r>
              <a:rPr lang="en-GB" dirty="0" smtClean="0"/>
              <a:t>         type Arabic with </a:t>
            </a:r>
            <a:r>
              <a:rPr lang="en-GB" dirty="0"/>
              <a:t>Latin characters and the </a:t>
            </a:r>
            <a:r>
              <a:rPr lang="en-GB" dirty="0" smtClean="0"/>
              <a:t> </a:t>
            </a:r>
          </a:p>
          <a:p>
            <a:r>
              <a:rPr lang="en-GB" dirty="0"/>
              <a:t> </a:t>
            </a:r>
            <a:r>
              <a:rPr lang="en-GB" dirty="0" smtClean="0"/>
              <a:t>        dictionary </a:t>
            </a:r>
            <a:r>
              <a:rPr lang="en-GB" dirty="0"/>
              <a:t>recognises the Arabic equivalent</a:t>
            </a:r>
          </a:p>
          <a:p>
            <a:endParaRPr lang="en-GB" dirty="0"/>
          </a:p>
        </p:txBody>
      </p:sp>
    </p:spTree>
    <p:extLst>
      <p:ext uri="{BB962C8B-B14F-4D97-AF65-F5344CB8AC3E}">
        <p14:creationId xmlns:p14="http://schemas.microsoft.com/office/powerpoint/2010/main" val="4194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Questions…</a:t>
            </a:r>
            <a:endParaRPr lang="en-GB" dirty="0"/>
          </a:p>
        </p:txBody>
      </p:sp>
      <p:sp>
        <p:nvSpPr>
          <p:cNvPr id="5" name="Slide Number Placeholder 4"/>
          <p:cNvSpPr>
            <a:spLocks noGrp="1"/>
          </p:cNvSpPr>
          <p:nvPr>
            <p:ph type="sldNum" sz="quarter" idx="12"/>
          </p:nvPr>
        </p:nvSpPr>
        <p:spPr/>
        <p:txBody>
          <a:bodyPr/>
          <a:lstStyle/>
          <a:p>
            <a:fld id="{01220978-8253-124C-B391-04AC4DA943D1}" type="slidenum">
              <a:rPr lang="en-US" smtClean="0"/>
              <a:pPr/>
              <a:t>110</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992" y="2256527"/>
            <a:ext cx="2697922" cy="361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00" y="1664399"/>
            <a:ext cx="2266950"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13195" y="4853381"/>
            <a:ext cx="3425588" cy="1477328"/>
          </a:xfrm>
          <a:prstGeom prst="rect">
            <a:avLst/>
          </a:prstGeom>
          <a:noFill/>
        </p:spPr>
        <p:txBody>
          <a:bodyPr wrap="square" rtlCol="0">
            <a:spAutoFit/>
          </a:bodyPr>
          <a:lstStyle/>
          <a:p>
            <a:endParaRPr lang="en-GB" dirty="0" smtClean="0"/>
          </a:p>
          <a:p>
            <a:r>
              <a:rPr lang="en-GB" b="1" dirty="0" err="1" smtClean="0"/>
              <a:t>Marcin</a:t>
            </a:r>
            <a:r>
              <a:rPr lang="en-GB" b="1" dirty="0" smtClean="0"/>
              <a:t> </a:t>
            </a:r>
            <a:r>
              <a:rPr lang="en-GB" b="1" dirty="0" err="1" smtClean="0"/>
              <a:t>Dembowski</a:t>
            </a:r>
            <a:endParaRPr lang="en-GB" b="1" dirty="0" smtClean="0"/>
          </a:p>
          <a:p>
            <a:r>
              <a:rPr lang="en-GB" b="1" dirty="0" smtClean="0">
                <a:hlinkClick r:id="rId5"/>
              </a:rPr>
              <a:t>marcin.dembowski@oup.com</a:t>
            </a:r>
            <a:endParaRPr lang="en-GB" b="1" dirty="0" smtClean="0"/>
          </a:p>
          <a:p>
            <a:endParaRPr lang="en-GB" b="1" dirty="0" smtClean="0"/>
          </a:p>
          <a:p>
            <a:endParaRPr lang="en-GB" b="1" dirty="0"/>
          </a:p>
        </p:txBody>
      </p:sp>
    </p:spTree>
    <p:extLst>
      <p:ext uri="{BB962C8B-B14F-4D97-AF65-F5344CB8AC3E}">
        <p14:creationId xmlns:p14="http://schemas.microsoft.com/office/powerpoint/2010/main" val="1445488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Online dictionaries by bab.la - loving languages - Internet Explore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0" y="0"/>
            <a:ext cx="9412479" cy="6858000"/>
          </a:xfrm>
        </p:spPr>
      </p:pic>
      <p:sp>
        <p:nvSpPr>
          <p:cNvPr id="5" name="Footer Placeholder 4"/>
          <p:cNvSpPr>
            <a:spLocks noGrp="1"/>
          </p:cNvSpPr>
          <p:nvPr>
            <p:ph type="ftr" sz="quarter" idx="10"/>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1"/>
          </p:nvPr>
        </p:nvSpPr>
        <p:spPr/>
        <p:txBody>
          <a:bodyPr/>
          <a:lstStyle/>
          <a:p>
            <a:fld id="{01220978-8253-124C-B391-04AC4DA943D1}" type="slidenum">
              <a:rPr lang="en-US" smtClean="0"/>
              <a:pPr/>
              <a:t>12</a:t>
            </a:fld>
            <a:endParaRPr lang="en-US" dirty="0"/>
          </a:p>
        </p:txBody>
      </p:sp>
    </p:spTree>
    <p:extLst>
      <p:ext uri="{BB962C8B-B14F-4D97-AF65-F5344CB8AC3E}">
        <p14:creationId xmlns:p14="http://schemas.microsoft.com/office/powerpoint/2010/main" val="2598298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5486400"/>
            <a:ext cx="7391400" cy="990600"/>
          </a:xfrm>
        </p:spPr>
        <p:txBody>
          <a:bodyPr>
            <a:normAutofit/>
          </a:bodyPr>
          <a:lstStyle/>
          <a:p>
            <a:pPr eaLnBrk="1" hangingPunct="1">
              <a:spcBef>
                <a:spcPts val="1200"/>
              </a:spcBef>
              <a:spcAft>
                <a:spcPts val="1200"/>
              </a:spcAft>
              <a:defRPr/>
            </a:pPr>
            <a:r>
              <a:rPr lang="en-GB" sz="2200" dirty="0" smtClean="0">
                <a:latin typeface="Calibri" pitchFamily="34" charset="0"/>
                <a:ea typeface="ＭＳ Ｐゴシック" pitchFamily="34" charset="-128"/>
                <a:cs typeface="Calibri" pitchFamily="34" charset="0"/>
              </a:rPr>
              <a:t/>
            </a:r>
            <a:br>
              <a:rPr lang="en-GB" sz="2200" dirty="0" smtClean="0">
                <a:latin typeface="Calibri" pitchFamily="34" charset="0"/>
                <a:ea typeface="ＭＳ Ｐゴシック" pitchFamily="34" charset="-128"/>
                <a:cs typeface="Calibri" pitchFamily="34" charset="0"/>
              </a:rPr>
            </a:br>
            <a:endParaRPr lang="en-US" sz="4100" dirty="0" smtClean="0">
              <a:latin typeface="Calibri" pitchFamily="34" charset="0"/>
              <a:ea typeface="ＭＳ Ｐゴシック" pitchFamily="34" charset="-128"/>
              <a:cs typeface="Calibri" pitchFamily="34" charset="0"/>
            </a:endParaRPr>
          </a:p>
        </p:txBody>
      </p:sp>
      <p:sp>
        <p:nvSpPr>
          <p:cNvPr id="2" name="TextBox 1"/>
          <p:cNvSpPr txBox="1"/>
          <p:nvPr/>
        </p:nvSpPr>
        <p:spPr>
          <a:xfrm>
            <a:off x="304800" y="2575565"/>
            <a:ext cx="8305799" cy="1692771"/>
          </a:xfrm>
          <a:prstGeom prst="rect">
            <a:avLst/>
          </a:prstGeom>
          <a:noFill/>
        </p:spPr>
        <p:txBody>
          <a:bodyPr wrap="square" rtlCol="0">
            <a:spAutoFit/>
          </a:bodyPr>
          <a:lstStyle/>
          <a:p>
            <a:pPr algn="ctr"/>
            <a:r>
              <a:rPr lang="en-US" sz="3200" b="1" dirty="0" smtClean="0">
                <a:solidFill>
                  <a:schemeClr val="tx1">
                    <a:lumMod val="75000"/>
                    <a:lumOff val="25000"/>
                  </a:schemeClr>
                </a:solidFill>
                <a:effectLst>
                  <a:outerShdw blurRad="38100" dist="38100" dir="2700000" algn="tl">
                    <a:srgbClr val="000000">
                      <a:alpha val="43137"/>
                    </a:srgbClr>
                  </a:outerShdw>
                </a:effectLst>
              </a:rPr>
              <a:t>Oxford </a:t>
            </a:r>
            <a:r>
              <a:rPr lang="pl-PL" sz="3200" b="1" dirty="0" smtClean="0">
                <a:solidFill>
                  <a:schemeClr val="tx1">
                    <a:lumMod val="75000"/>
                    <a:lumOff val="25000"/>
                  </a:schemeClr>
                </a:solidFill>
                <a:effectLst>
                  <a:outerShdw blurRad="38100" dist="38100" dir="2700000" algn="tl">
                    <a:srgbClr val="000000">
                      <a:alpha val="43137"/>
                    </a:srgbClr>
                  </a:outerShdw>
                </a:effectLst>
              </a:rPr>
              <a:t>Journals</a:t>
            </a:r>
            <a:endParaRPr lang="en-US" sz="3200" b="1" dirty="0" smtClean="0">
              <a:solidFill>
                <a:schemeClr val="tx1">
                  <a:lumMod val="75000"/>
                  <a:lumOff val="25000"/>
                </a:schemeClr>
              </a:solidFill>
              <a:effectLst>
                <a:outerShdw blurRad="38100" dist="38100" dir="2700000" algn="tl">
                  <a:srgbClr val="000000">
                    <a:alpha val="43137"/>
                  </a:srgbClr>
                </a:outerShdw>
              </a:effectLst>
            </a:endParaRPr>
          </a:p>
          <a:p>
            <a:endParaRPr lang="pl-PL" sz="2400" b="1" dirty="0" smtClean="0">
              <a:solidFill>
                <a:schemeClr val="tx1">
                  <a:lumMod val="75000"/>
                  <a:lumOff val="25000"/>
                </a:schemeClr>
              </a:solidFill>
            </a:endParaRPr>
          </a:p>
          <a:p>
            <a:endParaRPr lang="en-US" sz="2400" b="1" dirty="0" smtClean="0">
              <a:solidFill>
                <a:schemeClr val="tx1">
                  <a:lumMod val="75000"/>
                  <a:lumOff val="25000"/>
                </a:schemeClr>
              </a:solidFill>
            </a:endParaRPr>
          </a:p>
          <a:p>
            <a:r>
              <a:rPr lang="pl-PL" sz="2400" b="1" dirty="0" smtClean="0">
                <a:solidFill>
                  <a:schemeClr val="tx1">
                    <a:lumMod val="75000"/>
                    <a:lumOff val="25000"/>
                  </a:schemeClr>
                </a:solidFill>
              </a:rPr>
              <a:t>Supporting Researchers and Research Communities</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2944659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000" y="-19406"/>
            <a:ext cx="9144000" cy="6256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0773" name="Text Box 5"/>
          <p:cNvSpPr txBox="1">
            <a:spLocks noChangeArrowheads="1"/>
          </p:cNvSpPr>
          <p:nvPr/>
        </p:nvSpPr>
        <p:spPr bwMode="auto">
          <a:xfrm>
            <a:off x="4427984" y="1539291"/>
            <a:ext cx="4536504" cy="1754326"/>
          </a:xfrm>
          <a:prstGeom prst="rect">
            <a:avLst/>
          </a:prstGeom>
          <a:solidFill>
            <a:srgbClr val="FFFF66"/>
          </a:solidFill>
          <a:ln w="38100" algn="ctr">
            <a:solidFill>
              <a:srgbClr val="333399"/>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b="1" dirty="0">
                <a:solidFill>
                  <a:srgbClr val="292934"/>
                </a:solidFill>
              </a:rPr>
              <a:t>Oxford Journals Collection</a:t>
            </a:r>
            <a:r>
              <a:rPr lang="pl-PL" b="1" dirty="0">
                <a:solidFill>
                  <a:srgbClr val="292934"/>
                </a:solidFill>
              </a:rPr>
              <a:t> </a:t>
            </a:r>
            <a:r>
              <a:rPr lang="pl-PL" dirty="0">
                <a:solidFill>
                  <a:srgbClr val="292934"/>
                </a:solidFill>
              </a:rPr>
              <a:t>– </a:t>
            </a:r>
            <a:r>
              <a:rPr lang="ru-RU" dirty="0">
                <a:solidFill>
                  <a:srgbClr val="292934"/>
                </a:solidFill>
              </a:rPr>
              <a:t>коллекция журналов</a:t>
            </a:r>
            <a:r>
              <a:rPr lang="pl-PL" dirty="0">
                <a:solidFill>
                  <a:srgbClr val="292934"/>
                </a:solidFill>
              </a:rPr>
              <a:t> OUP, </a:t>
            </a:r>
            <a:r>
              <a:rPr lang="ru-RU" dirty="0">
                <a:solidFill>
                  <a:srgbClr val="292934"/>
                </a:solidFill>
              </a:rPr>
              <a:t>представляет авангарду мировых академических исследований являясь бесценным источником информации для пользователей </a:t>
            </a:r>
            <a:r>
              <a:rPr lang="en-GB" dirty="0">
                <a:solidFill>
                  <a:srgbClr val="292934"/>
                </a:solidFill>
              </a:rPr>
              <a:t>online</a:t>
            </a:r>
            <a:r>
              <a:rPr lang="pl-PL" dirty="0">
                <a:solidFill>
                  <a:srgbClr val="292934"/>
                </a:solidFill>
              </a:rPr>
              <a:t>, </a:t>
            </a:r>
            <a:r>
              <a:rPr lang="ru-RU" dirty="0">
                <a:solidFill>
                  <a:srgbClr val="292934"/>
                </a:solidFill>
              </a:rPr>
              <a:t>научных сотрудников</a:t>
            </a:r>
            <a:r>
              <a:rPr lang="pl-PL" dirty="0">
                <a:solidFill>
                  <a:srgbClr val="292934"/>
                </a:solidFill>
              </a:rPr>
              <a:t>, </a:t>
            </a:r>
            <a:r>
              <a:rPr lang="ru-RU" dirty="0" smtClean="0">
                <a:solidFill>
                  <a:srgbClr val="292934"/>
                </a:solidFill>
              </a:rPr>
              <a:t>библиотек</a:t>
            </a:r>
            <a:r>
              <a:rPr lang="pl-PL" b="1" dirty="0" smtClean="0">
                <a:solidFill>
                  <a:srgbClr val="292934"/>
                </a:solidFill>
              </a:rPr>
              <a:t>.</a:t>
            </a:r>
            <a:endParaRPr lang="pl-PL" b="1" dirty="0">
              <a:solidFill>
                <a:srgbClr val="292934"/>
              </a:solidFill>
            </a:endParaRPr>
          </a:p>
        </p:txBody>
      </p:sp>
    </p:spTree>
    <p:extLst>
      <p:ext uri="{BB962C8B-B14F-4D97-AF65-F5344CB8AC3E}">
        <p14:creationId xmlns:p14="http://schemas.microsoft.com/office/powerpoint/2010/main" val="1000830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12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5"/>
          <p:cNvSpPr txBox="1">
            <a:spLocks noChangeArrowheads="1"/>
          </p:cNvSpPr>
          <p:nvPr/>
        </p:nvSpPr>
        <p:spPr bwMode="auto">
          <a:xfrm>
            <a:off x="4860032" y="1628800"/>
            <a:ext cx="4176465" cy="1754326"/>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dirty="0">
                <a:solidFill>
                  <a:srgbClr val="002147"/>
                </a:solidFill>
                <a:latin typeface="Arial" charset="0"/>
                <a:cs typeface="Arial" charset="0"/>
              </a:rPr>
              <a:t>Более </a:t>
            </a:r>
            <a:r>
              <a:rPr lang="en-GB" dirty="0">
                <a:solidFill>
                  <a:srgbClr val="002147"/>
                </a:solidFill>
                <a:latin typeface="Arial" charset="0"/>
                <a:cs typeface="Arial" charset="0"/>
              </a:rPr>
              <a:t>2/3</a:t>
            </a:r>
            <a:r>
              <a:rPr lang="pl-PL" dirty="0">
                <a:solidFill>
                  <a:srgbClr val="002147"/>
                </a:solidFill>
                <a:latin typeface="Arial" charset="0"/>
                <a:cs typeface="Arial" charset="0"/>
              </a:rPr>
              <a:t> </a:t>
            </a:r>
            <a:r>
              <a:rPr lang="ru-RU" dirty="0">
                <a:solidFill>
                  <a:srgbClr val="002147"/>
                </a:solidFill>
                <a:latin typeface="Arial" charset="0"/>
                <a:cs typeface="Arial" charset="0"/>
              </a:rPr>
              <a:t>оксфордских журналов публикуется совместно с  научными товариществами</a:t>
            </a:r>
            <a:r>
              <a:rPr lang="pl-PL" dirty="0">
                <a:solidFill>
                  <a:srgbClr val="002147"/>
                </a:solidFill>
                <a:latin typeface="Arial" charset="0"/>
                <a:cs typeface="Arial" charset="0"/>
              </a:rPr>
              <a:t>. </a:t>
            </a:r>
            <a:r>
              <a:rPr lang="ru-RU" dirty="0">
                <a:solidFill>
                  <a:srgbClr val="002147"/>
                </a:solidFill>
                <a:latin typeface="Arial" charset="0"/>
                <a:cs typeface="Arial" charset="0"/>
              </a:rPr>
              <a:t>Этому  сотрудничеству свойственна научная и географическая </a:t>
            </a:r>
            <a:r>
              <a:rPr lang="ru-RU" dirty="0" smtClean="0">
                <a:solidFill>
                  <a:srgbClr val="002147"/>
                </a:solidFill>
                <a:latin typeface="Arial" charset="0"/>
                <a:cs typeface="Arial" charset="0"/>
              </a:rPr>
              <a:t>многопрофильность</a:t>
            </a:r>
            <a:r>
              <a:rPr lang="en-GB" dirty="0" smtClean="0">
                <a:solidFill>
                  <a:srgbClr val="002147"/>
                </a:solidFill>
                <a:latin typeface="Arial" charset="0"/>
                <a:cs typeface="Arial" charset="0"/>
              </a:rPr>
              <a:t>.</a:t>
            </a:r>
            <a:endParaRPr lang="pl-PL" dirty="0" smtClean="0">
              <a:solidFill>
                <a:srgbClr val="292934"/>
              </a:solidFill>
            </a:endParaRPr>
          </a:p>
        </p:txBody>
      </p:sp>
    </p:spTree>
    <p:extLst>
      <p:ext uri="{BB962C8B-B14F-4D97-AF65-F5344CB8AC3E}">
        <p14:creationId xmlns:p14="http://schemas.microsoft.com/office/powerpoint/2010/main" val="3195939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6" y="0"/>
            <a:ext cx="9115393"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5"/>
          <p:cNvSpPr txBox="1">
            <a:spLocks noChangeArrowheads="1"/>
          </p:cNvSpPr>
          <p:nvPr/>
        </p:nvSpPr>
        <p:spPr bwMode="auto">
          <a:xfrm>
            <a:off x="3275856" y="3068960"/>
            <a:ext cx="4752528" cy="1477328"/>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ru-RU" dirty="0">
                <a:solidFill>
                  <a:srgbClr val="002147"/>
                </a:solidFill>
                <a:latin typeface="Arial" charset="0"/>
                <a:cs typeface="Arial" charset="0"/>
              </a:rPr>
              <a:t>Неотъемлемой частью нашей научной миссии является публикация высочайшего качества </a:t>
            </a:r>
            <a:r>
              <a:rPr lang="ru-RU" dirty="0" smtClean="0">
                <a:solidFill>
                  <a:srgbClr val="002147"/>
                </a:solidFill>
                <a:latin typeface="Arial" charset="0"/>
                <a:cs typeface="Arial" charset="0"/>
              </a:rPr>
              <a:t>журналов</a:t>
            </a:r>
            <a:r>
              <a:rPr lang="en-GB" dirty="0" smtClean="0">
                <a:solidFill>
                  <a:srgbClr val="002147"/>
                </a:solidFill>
                <a:latin typeface="Arial" charset="0"/>
                <a:cs typeface="Arial" charset="0"/>
              </a:rPr>
              <a:t> </a:t>
            </a:r>
            <a:r>
              <a:rPr lang="pl-PL" dirty="0" smtClean="0">
                <a:solidFill>
                  <a:srgbClr val="292934"/>
                </a:solidFill>
                <a:latin typeface="Arial" charset="0"/>
                <a:cs typeface="Arial" charset="0"/>
              </a:rPr>
              <a:t>- </a:t>
            </a:r>
            <a:r>
              <a:rPr lang="ru-RU" dirty="0" smtClean="0">
                <a:solidFill>
                  <a:srgbClr val="292934"/>
                </a:solidFill>
                <a:latin typeface="Arial" charset="0"/>
                <a:cs typeface="Arial" charset="0"/>
              </a:rPr>
              <a:t>факт</a:t>
            </a:r>
            <a:r>
              <a:rPr lang="pl-PL" dirty="0" smtClean="0">
                <a:solidFill>
                  <a:srgbClr val="292934"/>
                </a:solidFill>
                <a:latin typeface="Arial" charset="0"/>
                <a:cs typeface="Arial" charset="0"/>
              </a:rPr>
              <a:t>, </a:t>
            </a:r>
            <a:r>
              <a:rPr lang="ru-RU" dirty="0">
                <a:solidFill>
                  <a:srgbClr val="002147"/>
                </a:solidFill>
                <a:latin typeface="Arial" charset="0"/>
                <a:cs typeface="Arial" charset="0"/>
              </a:rPr>
              <a:t>неоднократно отмеченный рейтингами </a:t>
            </a:r>
            <a:r>
              <a:rPr lang="pl-PL" b="1" dirty="0">
                <a:solidFill>
                  <a:srgbClr val="002147"/>
                </a:solidFill>
                <a:latin typeface="Arial" charset="0"/>
                <a:cs typeface="Arial" charset="0"/>
              </a:rPr>
              <a:t>I</a:t>
            </a:r>
            <a:r>
              <a:rPr lang="en-GB" b="1" dirty="0" err="1">
                <a:solidFill>
                  <a:srgbClr val="002147"/>
                </a:solidFill>
                <a:latin typeface="Arial" charset="0"/>
                <a:cs typeface="Arial" charset="0"/>
              </a:rPr>
              <a:t>mpact</a:t>
            </a:r>
            <a:r>
              <a:rPr lang="en-GB" b="1" dirty="0">
                <a:solidFill>
                  <a:srgbClr val="002147"/>
                </a:solidFill>
                <a:latin typeface="Arial" charset="0"/>
                <a:cs typeface="Arial" charset="0"/>
              </a:rPr>
              <a:t> </a:t>
            </a:r>
            <a:r>
              <a:rPr lang="pl-PL" b="1" dirty="0">
                <a:solidFill>
                  <a:srgbClr val="002147"/>
                </a:solidFill>
                <a:latin typeface="Arial" charset="0"/>
                <a:cs typeface="Arial" charset="0"/>
              </a:rPr>
              <a:t>F</a:t>
            </a:r>
            <a:r>
              <a:rPr lang="en-GB" b="1" dirty="0">
                <a:solidFill>
                  <a:srgbClr val="002147"/>
                </a:solidFill>
                <a:latin typeface="Arial" charset="0"/>
                <a:cs typeface="Arial" charset="0"/>
              </a:rPr>
              <a:t>actor</a:t>
            </a:r>
            <a:r>
              <a:rPr lang="pl-PL" b="1" dirty="0">
                <a:solidFill>
                  <a:srgbClr val="002147"/>
                </a:solidFill>
                <a:latin typeface="Arial" charset="0"/>
                <a:cs typeface="Arial" charset="0"/>
              </a:rPr>
              <a:t> – </a:t>
            </a:r>
            <a:r>
              <a:rPr lang="ru-RU" dirty="0">
                <a:solidFill>
                  <a:srgbClr val="002147"/>
                </a:solidFill>
                <a:latin typeface="Arial" charset="0"/>
                <a:cs typeface="Arial" charset="0"/>
              </a:rPr>
              <a:t>показателями престижа и </a:t>
            </a:r>
            <a:r>
              <a:rPr lang="ru-RU" dirty="0" smtClean="0">
                <a:solidFill>
                  <a:srgbClr val="002147"/>
                </a:solidFill>
                <a:latin typeface="Arial" charset="0"/>
                <a:cs typeface="Arial" charset="0"/>
              </a:rPr>
              <a:t>воздействия</a:t>
            </a:r>
            <a:r>
              <a:rPr lang="en-GB" dirty="0" smtClean="0">
                <a:solidFill>
                  <a:srgbClr val="002147"/>
                </a:solidFill>
                <a:latin typeface="Arial" charset="0"/>
                <a:cs typeface="Arial" charset="0"/>
              </a:rPr>
              <a:t>.</a:t>
            </a:r>
            <a:endParaRPr lang="ru-RU" dirty="0" smtClean="0">
              <a:solidFill>
                <a:srgbClr val="002147"/>
              </a:solidFill>
              <a:latin typeface="Arial" charset="0"/>
              <a:cs typeface="Arial"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13316"/>
            <a:ext cx="7494247" cy="5426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1204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solidFill>
                  <a:srgbClr val="000000"/>
                </a:solidFill>
              </a:rPr>
              <a:t>Discoverability and the Oxford Index / Robert Faber</a:t>
            </a:r>
            <a:endParaRPr lang="en-US">
              <a:solidFill>
                <a:srgbClr val="000000"/>
              </a:solidFill>
            </a:endParaRPr>
          </a:p>
        </p:txBody>
      </p:sp>
      <p:sp>
        <p:nvSpPr>
          <p:cNvPr id="3" name="Slide Number Placeholder 2"/>
          <p:cNvSpPr>
            <a:spLocks noGrp="1"/>
          </p:cNvSpPr>
          <p:nvPr>
            <p:ph type="sldNum" sz="quarter" idx="12"/>
          </p:nvPr>
        </p:nvSpPr>
        <p:spPr/>
        <p:txBody>
          <a:bodyPr/>
          <a:lstStyle/>
          <a:p>
            <a:fld id="{4408A2BF-FF92-463F-BED7-EDF79EB6B61F}" type="slidenum">
              <a:rPr lang="en-US" smtClean="0">
                <a:solidFill>
                  <a:srgbClr val="000000"/>
                </a:solidFill>
              </a:rPr>
              <a:pPr/>
              <a:t>17</a:t>
            </a:fld>
            <a:endParaRPr lang="en-US">
              <a:solidFill>
                <a:srgbClr val="000000"/>
              </a:solidFill>
            </a:endParaRPr>
          </a:p>
        </p:txBody>
      </p:sp>
      <p:pic>
        <p:nvPicPr>
          <p:cNvPr id="4" name="Picture 3"/>
          <p:cNvPicPr>
            <a:picLocks noChangeAspect="1"/>
          </p:cNvPicPr>
          <p:nvPr/>
        </p:nvPicPr>
        <p:blipFill>
          <a:blip r:embed="rId2"/>
          <a:stretch>
            <a:fillRect/>
          </a:stretch>
        </p:blipFill>
        <p:spPr>
          <a:xfrm>
            <a:off x="-45515" y="0"/>
            <a:ext cx="9189515" cy="6857999"/>
          </a:xfrm>
          <a:prstGeom prst="rect">
            <a:avLst/>
          </a:prstGeom>
        </p:spPr>
      </p:pic>
      <p:sp>
        <p:nvSpPr>
          <p:cNvPr id="6" name="Text Box 5"/>
          <p:cNvSpPr txBox="1">
            <a:spLocks noChangeArrowheads="1"/>
          </p:cNvSpPr>
          <p:nvPr/>
        </p:nvSpPr>
        <p:spPr bwMode="auto">
          <a:xfrm>
            <a:off x="6173416" y="4855569"/>
            <a:ext cx="2006487" cy="1200329"/>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ru-RU" dirty="0">
                <a:solidFill>
                  <a:srgbClr val="292934"/>
                </a:solidFill>
                <a:latin typeface="Arial" charset="0"/>
                <a:cs typeface="Arial" charset="0"/>
              </a:rPr>
              <a:t>Все журналы доступны на мобильных устройствах</a:t>
            </a:r>
            <a:r>
              <a:rPr lang="en-GB" dirty="0">
                <a:solidFill>
                  <a:srgbClr val="292934"/>
                </a:solidFill>
                <a:latin typeface="Arial" charset="0"/>
                <a:cs typeface="Arial" charset="0"/>
              </a:rPr>
              <a:t>.</a:t>
            </a:r>
          </a:p>
        </p:txBody>
      </p:sp>
    </p:spTree>
    <p:extLst>
      <p:ext uri="{BB962C8B-B14F-4D97-AF65-F5344CB8AC3E}">
        <p14:creationId xmlns:p14="http://schemas.microsoft.com/office/powerpoint/2010/main" val="379272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Medicine Collection </a:t>
            </a:r>
            <a:r>
              <a:rPr lang="en-GB" sz="2800" dirty="0" smtClean="0"/>
              <a:t>2015</a:t>
            </a:r>
            <a:endParaRPr lang="en-GB" dirty="0"/>
          </a:p>
        </p:txBody>
      </p:sp>
      <p:sp>
        <p:nvSpPr>
          <p:cNvPr id="3" name="Text Placeholder 2"/>
          <p:cNvSpPr>
            <a:spLocks noGrp="1"/>
          </p:cNvSpPr>
          <p:nvPr>
            <p:ph type="body" sz="quarter" idx="13"/>
          </p:nvPr>
        </p:nvSpPr>
        <p:spPr/>
        <p:txBody>
          <a:bodyPr/>
          <a:lstStyle/>
          <a:p>
            <a:r>
              <a:rPr lang="en-GB" sz="2400" dirty="0" smtClean="0"/>
              <a:t>Free content</a:t>
            </a:r>
            <a:endParaRPr lang="en-GB" sz="2400" dirty="0"/>
          </a:p>
        </p:txBody>
      </p:sp>
      <p:sp>
        <p:nvSpPr>
          <p:cNvPr id="5" name="Footer Placeholder 4"/>
          <p:cNvSpPr>
            <a:spLocks noGrp="1"/>
          </p:cNvSpPr>
          <p:nvPr>
            <p:ph type="ftr" sz="quarter" idx="4294967295"/>
          </p:nvPr>
        </p:nvSpPr>
        <p:spPr>
          <a:xfrm>
            <a:off x="631825" y="6402388"/>
            <a:ext cx="8135938" cy="365125"/>
          </a:xfrm>
          <a:prstGeom prst="rect">
            <a:avLst/>
          </a:prstGeom>
        </p:spPr>
        <p:txBody>
          <a:bodyPr/>
          <a:lstStyle/>
          <a:p>
            <a:pPr>
              <a:defRPr/>
            </a:pPr>
            <a:endParaRPr lang="en-US" b="0" dirty="0">
              <a:solidFill>
                <a:srgbClr val="747679"/>
              </a:solidFill>
            </a:endParaRPr>
          </a:p>
        </p:txBody>
      </p:sp>
      <p:sp>
        <p:nvSpPr>
          <p:cNvPr id="6" name="Slide Number Placeholder 5"/>
          <p:cNvSpPr>
            <a:spLocks noGrp="1"/>
          </p:cNvSpPr>
          <p:nvPr>
            <p:ph type="sldNum" sz="quarter" idx="4294967295"/>
          </p:nvPr>
        </p:nvSpPr>
        <p:spPr>
          <a:xfrm>
            <a:off x="287338" y="6391275"/>
            <a:ext cx="344487" cy="360363"/>
          </a:xfrm>
          <a:prstGeom prst="rect">
            <a:avLst/>
          </a:prstGeom>
        </p:spPr>
        <p:txBody>
          <a:bodyPr/>
          <a:lstStyle/>
          <a:p>
            <a:pPr>
              <a:defRPr/>
            </a:pPr>
            <a:fld id="{88837E77-F07C-4F70-A6BE-4707747CAFDC}" type="slidenum">
              <a:rPr lang="en-US" smtClean="0">
                <a:solidFill>
                  <a:srgbClr val="002147">
                    <a:tint val="75000"/>
                  </a:srgbClr>
                </a:solidFill>
              </a:rPr>
              <a:pPr>
                <a:defRPr/>
              </a:pPr>
              <a:t>18</a:t>
            </a:fld>
            <a:endParaRPr lang="en-US" dirty="0">
              <a:solidFill>
                <a:srgbClr val="002147">
                  <a:tint val="75000"/>
                </a:srgb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71" y="2047875"/>
            <a:ext cx="7694613"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69787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l="9767" t="7280" r="18670" b="14612"/>
          <a:stretch/>
        </p:blipFill>
        <p:spPr>
          <a:xfrm>
            <a:off x="6350794" y="2005430"/>
            <a:ext cx="1206453" cy="1636389"/>
          </a:xfrm>
          <a:prstGeom prst="rect">
            <a:avLst/>
          </a:prstGeom>
          <a:ln>
            <a:noFill/>
          </a:ln>
          <a:effectLst>
            <a:outerShdw blurRad="292100" dist="139700" dir="2700000" algn="tl" rotWithShape="0">
              <a:srgbClr val="333333">
                <a:alpha val="65000"/>
              </a:srgbClr>
            </a:outerShdw>
          </a:effectLst>
        </p:spPr>
      </p:pic>
      <p:sp>
        <p:nvSpPr>
          <p:cNvPr id="13316" name="Text Placeholder 5"/>
          <p:cNvSpPr txBox="1">
            <a:spLocks/>
          </p:cNvSpPr>
          <p:nvPr/>
        </p:nvSpPr>
        <p:spPr bwMode="auto">
          <a:xfrm>
            <a:off x="218562" y="1237223"/>
            <a:ext cx="595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Medicine </a:t>
            </a:r>
            <a:r>
              <a:rPr lang="en-GB" sz="2400" dirty="0" smtClean="0">
                <a:solidFill>
                  <a:prstClr val="black"/>
                </a:solidFill>
              </a:rPr>
              <a:t>Collection – 87 journals</a:t>
            </a:r>
            <a:endParaRPr lang="en-GB" sz="2400" dirty="0">
              <a:solidFill>
                <a:prstClr val="black"/>
              </a:solidFill>
            </a:endParaRPr>
          </a:p>
        </p:txBody>
      </p:sp>
      <p:sp>
        <p:nvSpPr>
          <p:cNvPr id="13317" name="Text Placeholder 10"/>
          <p:cNvSpPr txBox="1">
            <a:spLocks/>
          </p:cNvSpPr>
          <p:nvPr/>
        </p:nvSpPr>
        <p:spPr bwMode="auto">
          <a:xfrm>
            <a:off x="218561" y="2668588"/>
            <a:ext cx="5859509"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342900" indent="-34290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1" eaLnBrk="1" fontAlgn="base" hangingPunct="1">
              <a:spcBef>
                <a:spcPct val="20000"/>
              </a:spcBef>
              <a:spcAft>
                <a:spcPct val="0"/>
              </a:spcAft>
              <a:buFont typeface="Arial" charset="0"/>
              <a:buChar char="•"/>
            </a:pPr>
            <a:r>
              <a:rPr lang="en-GB" sz="2000">
                <a:solidFill>
                  <a:prstClr val="black"/>
                </a:solidFill>
              </a:rPr>
              <a:t>Oncology, cardiology, neurology, epidemiology, reproductive medicine, rheumatology, anesthesia, gerontology, &amp; public health</a:t>
            </a:r>
          </a:p>
          <a:p>
            <a:pPr eaLnBrk="1" fontAlgn="base" hangingPunct="1">
              <a:spcBef>
                <a:spcPct val="20000"/>
              </a:spcBef>
              <a:spcAft>
                <a:spcPct val="0"/>
              </a:spcAft>
              <a:buFont typeface="Arial" charset="0"/>
              <a:buNone/>
            </a:pPr>
            <a:endParaRPr lang="en-US">
              <a:solidFill>
                <a:prstClr val="black"/>
              </a:solidFill>
            </a:endParaRPr>
          </a:p>
        </p:txBody>
      </p:sp>
      <p:pic>
        <p:nvPicPr>
          <p:cNvPr id="8" name="Picture 7"/>
          <p:cNvPicPr>
            <a:picLocks noChangeAspect="1"/>
          </p:cNvPicPr>
          <p:nvPr/>
        </p:nvPicPr>
        <p:blipFill rotWithShape="1">
          <a:blip r:embed="rId3" cstate="print"/>
          <a:srcRect l="2116" t="1540" r="1799" b="1603"/>
          <a:stretch/>
        </p:blipFill>
        <p:spPr>
          <a:xfrm>
            <a:off x="623794" y="4620347"/>
            <a:ext cx="1352923" cy="176152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cstate="print"/>
          <a:stretch>
            <a:fillRect/>
          </a:stretch>
        </p:blipFill>
        <p:spPr>
          <a:xfrm>
            <a:off x="6790765" y="3998034"/>
            <a:ext cx="1488842" cy="1947807"/>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5" cstate="print"/>
          <a:srcRect l="1652" t="1484" r="1559" b="2055"/>
          <a:stretch/>
        </p:blipFill>
        <p:spPr>
          <a:xfrm>
            <a:off x="2614988" y="3803184"/>
            <a:ext cx="1459472" cy="1993672"/>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cstate="print"/>
          <a:stretch>
            <a:fillRect/>
          </a:stretch>
        </p:blipFill>
        <p:spPr>
          <a:xfrm>
            <a:off x="4690030" y="4518212"/>
            <a:ext cx="1484832" cy="20542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8658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University of Oxford</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632" y="2036355"/>
            <a:ext cx="6624736" cy="4777021"/>
          </a:xfrm>
        </p:spPr>
      </p:pic>
      <p:sp>
        <p:nvSpPr>
          <p:cNvPr id="4" name="Text Placeholder 3"/>
          <p:cNvSpPr>
            <a:spLocks noGrp="1"/>
          </p:cNvSpPr>
          <p:nvPr>
            <p:ph type="body" sz="quarter" idx="13"/>
          </p:nvPr>
        </p:nvSpPr>
        <p:spPr/>
        <p:txBody>
          <a:bodyPr/>
          <a:lstStyle/>
          <a:p>
            <a:r>
              <a:rPr lang="en-GB" dirty="0" smtClean="0"/>
              <a:t>Overview</a:t>
            </a:r>
            <a:endParaRPr lang="en-GB" dirty="0"/>
          </a:p>
        </p:txBody>
      </p:sp>
      <p:sp>
        <p:nvSpPr>
          <p:cNvPr id="7" name="TextBox 6"/>
          <p:cNvSpPr txBox="1"/>
          <p:nvPr/>
        </p:nvSpPr>
        <p:spPr>
          <a:xfrm>
            <a:off x="1722016" y="4014356"/>
            <a:ext cx="5904656" cy="923330"/>
          </a:xfrm>
          <a:prstGeom prst="rect">
            <a:avLst/>
          </a:prstGeom>
          <a:noFill/>
        </p:spPr>
        <p:txBody>
          <a:bodyPr wrap="square" rtlCol="0">
            <a:spAutoFit/>
          </a:bodyPr>
          <a:lstStyle/>
          <a:p>
            <a:pPr algn="ctr"/>
            <a:r>
              <a:rPr lang="en-GB" dirty="0" smtClean="0">
                <a:solidFill>
                  <a:schemeClr val="bg1"/>
                </a:solidFill>
                <a:latin typeface="OUP Swift Light" panose="02000503080000020004" pitchFamily="2" charset="0"/>
              </a:rPr>
              <a:t>The oldest university in the English speaking world.</a:t>
            </a:r>
          </a:p>
          <a:p>
            <a:pPr algn="ctr"/>
            <a:endParaRPr lang="en-GB" dirty="0">
              <a:solidFill>
                <a:schemeClr val="bg1"/>
              </a:solidFill>
              <a:latin typeface="OUP Swift Light" panose="02000503080000020004" pitchFamily="2" charset="0"/>
            </a:endParaRPr>
          </a:p>
          <a:p>
            <a:pPr algn="ctr"/>
            <a:r>
              <a:rPr lang="en-GB" dirty="0" smtClean="0">
                <a:solidFill>
                  <a:schemeClr val="bg1"/>
                </a:solidFill>
                <a:latin typeface="OUP Swift Light" panose="02000503080000020004" pitchFamily="2" charset="0"/>
              </a:rPr>
              <a:t>It is a collegiate research based institution.</a:t>
            </a:r>
            <a:endParaRPr lang="en-GB" dirty="0">
              <a:solidFill>
                <a:schemeClr val="bg1"/>
              </a:solidFill>
              <a:latin typeface="OUP Swift Light" panose="02000503080000020004" pitchFamily="2" charset="0"/>
            </a:endParaRPr>
          </a:p>
        </p:txBody>
      </p:sp>
    </p:spTree>
    <p:extLst>
      <p:ext uri="{BB962C8B-B14F-4D97-AF65-F5344CB8AC3E}">
        <p14:creationId xmlns:p14="http://schemas.microsoft.com/office/powerpoint/2010/main" val="69768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Medicine &amp; Health</a:t>
            </a:r>
            <a:endParaRPr lang="en-GB"/>
          </a:p>
        </p:txBody>
      </p:sp>
      <p:pic>
        <p:nvPicPr>
          <p:cNvPr id="7" name="Picture Placeholder 6" descr="Medicine &amp; Health"/>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310191" y="0"/>
            <a:ext cx="10918792" cy="6858000"/>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13920612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Medicine &amp; Health</a:t>
            </a:r>
            <a:endParaRPr lang="en-GB"/>
          </a:p>
        </p:txBody>
      </p:sp>
      <p:pic>
        <p:nvPicPr>
          <p:cNvPr id="7" name="Picture Placeholder 6" descr="Medicine &amp; Health"/>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559859" y="0"/>
            <a:ext cx="13015938" cy="6751597"/>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29451451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edicine &amp; Health"/>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70799" y="0"/>
            <a:ext cx="11112339" cy="6858000"/>
          </a:xfrm>
        </p:spPr>
      </p:pic>
      <p:sp>
        <p:nvSpPr>
          <p:cNvPr id="4" name="Text Placeholder 3"/>
          <p:cNvSpPr>
            <a:spLocks noGrp="1"/>
          </p:cNvSpPr>
          <p:nvPr>
            <p:ph type="body" sz="half" idx="2"/>
          </p:nvPr>
        </p:nvSpPr>
        <p:spPr/>
        <p:txBody>
          <a:bodyPr/>
          <a:lstStyle/>
          <a:p>
            <a:endParaRPr lang="en-GB"/>
          </a:p>
        </p:txBody>
      </p:sp>
      <p:sp>
        <p:nvSpPr>
          <p:cNvPr id="8" name="Title 7"/>
          <p:cNvSpPr>
            <a:spLocks noGrp="1"/>
          </p:cNvSpPr>
          <p:nvPr>
            <p:ph type="title"/>
          </p:nvPr>
        </p:nvSpPr>
        <p:spPr/>
        <p:txBody>
          <a:bodyPr/>
          <a:lstStyle/>
          <a:p>
            <a:endParaRPr lang="en-GB"/>
          </a:p>
        </p:txBody>
      </p:sp>
    </p:spTree>
    <p:extLst>
      <p:ext uri="{BB962C8B-B14F-4D97-AF65-F5344CB8AC3E}">
        <p14:creationId xmlns:p14="http://schemas.microsoft.com/office/powerpoint/2010/main" val="4240035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edicine &amp; Health"/>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70798" y="0"/>
            <a:ext cx="11179574" cy="6858000"/>
          </a:xfrm>
        </p:spPr>
      </p:pic>
      <p:sp>
        <p:nvSpPr>
          <p:cNvPr id="4" name="Text Placeholder 3"/>
          <p:cNvSpPr>
            <a:spLocks noGrp="1"/>
          </p:cNvSpPr>
          <p:nvPr>
            <p:ph type="body" sz="half" idx="2"/>
          </p:nvPr>
        </p:nvSpPr>
        <p:spPr/>
        <p:txBody>
          <a:bodyPr/>
          <a:lstStyle/>
          <a:p>
            <a:endParaRPr lang="en-GB"/>
          </a:p>
        </p:txBody>
      </p:sp>
      <p:sp>
        <p:nvSpPr>
          <p:cNvPr id="8" name="Title 7"/>
          <p:cNvSpPr>
            <a:spLocks noGrp="1"/>
          </p:cNvSpPr>
          <p:nvPr>
            <p:ph type="title"/>
          </p:nvPr>
        </p:nvSpPr>
        <p:spPr/>
        <p:txBody>
          <a:bodyPr/>
          <a:lstStyle/>
          <a:p>
            <a:endParaRPr lang="en-GB" dirty="0"/>
          </a:p>
        </p:txBody>
      </p:sp>
    </p:spTree>
    <p:extLst>
      <p:ext uri="{BB962C8B-B14F-4D97-AF65-F5344CB8AC3E}">
        <p14:creationId xmlns:p14="http://schemas.microsoft.com/office/powerpoint/2010/main" val="18222840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edicine &amp; Health"/>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351209" y="0"/>
            <a:ext cx="11100327" cy="6858000"/>
          </a:xfrm>
        </p:spPr>
      </p:pic>
      <p:sp>
        <p:nvSpPr>
          <p:cNvPr id="4" name="Text Placeholder 3"/>
          <p:cNvSpPr>
            <a:spLocks noGrp="1"/>
          </p:cNvSpPr>
          <p:nvPr>
            <p:ph type="body" sz="half" idx="2"/>
          </p:nvPr>
        </p:nvSpPr>
        <p:spPr/>
        <p:txBody>
          <a:bodyPr/>
          <a:lstStyle/>
          <a:p>
            <a:endParaRPr lang="en-GB"/>
          </a:p>
        </p:txBody>
      </p:sp>
      <p:sp>
        <p:nvSpPr>
          <p:cNvPr id="8" name="Title 7"/>
          <p:cNvSpPr>
            <a:spLocks noGrp="1"/>
          </p:cNvSpPr>
          <p:nvPr>
            <p:ph type="title"/>
          </p:nvPr>
        </p:nvSpPr>
        <p:spPr/>
        <p:txBody>
          <a:bodyPr/>
          <a:lstStyle/>
          <a:p>
            <a:endParaRPr lang="en-GB"/>
          </a:p>
        </p:txBody>
      </p:sp>
    </p:spTree>
    <p:extLst>
      <p:ext uri="{BB962C8B-B14F-4D97-AF65-F5344CB8AC3E}">
        <p14:creationId xmlns:p14="http://schemas.microsoft.com/office/powerpoint/2010/main" val="2015188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latin typeface="Calibri" pitchFamily="34" charset="0"/>
                <a:cs typeface="Calibri" pitchFamily="34" charset="0"/>
              </a:rPr>
              <a:t>Oxford</a:t>
            </a:r>
            <a:r>
              <a:rPr lang="pl-PL" sz="3200" dirty="0" smtClean="0">
                <a:latin typeface="Calibri" pitchFamily="34" charset="0"/>
                <a:cs typeface="Calibri" pitchFamily="34" charset="0"/>
              </a:rPr>
              <a:t>’s Specialised Platforms</a:t>
            </a:r>
            <a:endParaRPr lang="en-GB" sz="3200" dirty="0"/>
          </a:p>
        </p:txBody>
      </p:sp>
      <p:sp>
        <p:nvSpPr>
          <p:cNvPr id="3" name="Content Placeholder 2"/>
          <p:cNvSpPr>
            <a:spLocks noGrp="1"/>
          </p:cNvSpPr>
          <p:nvPr>
            <p:ph idx="1"/>
          </p:nvPr>
        </p:nvSpPr>
        <p:spPr/>
        <p:txBody>
          <a:bodyPr>
            <a:normAutofit/>
          </a:bodyPr>
          <a:lstStyle/>
          <a:p>
            <a:endParaRPr lang="pl-PL" sz="3200" dirty="0" smtClean="0">
              <a:latin typeface="Calibri" pitchFamily="34" charset="0"/>
              <a:cs typeface="Calibri" pitchFamily="34" charset="0"/>
            </a:endParaRPr>
          </a:p>
          <a:p>
            <a:endParaRPr lang="pl-PL" sz="3200" dirty="0">
              <a:latin typeface="Calibri" pitchFamily="34" charset="0"/>
              <a:cs typeface="Calibri" pitchFamily="34" charset="0"/>
            </a:endParaRPr>
          </a:p>
          <a:p>
            <a:r>
              <a:rPr lang="en-GB" sz="3200" dirty="0" smtClean="0">
                <a:latin typeface="Calibri" pitchFamily="34" charset="0"/>
                <a:cs typeface="Calibri" pitchFamily="34" charset="0"/>
              </a:rPr>
              <a:t>Oxford </a:t>
            </a:r>
            <a:r>
              <a:rPr lang="en-GB" sz="3200" dirty="0">
                <a:latin typeface="Calibri" pitchFamily="34" charset="0"/>
                <a:cs typeface="Calibri" pitchFamily="34" charset="0"/>
              </a:rPr>
              <a:t>Medicine </a:t>
            </a:r>
            <a:r>
              <a:rPr lang="en-GB" sz="3200" dirty="0" smtClean="0">
                <a:latin typeface="Calibri" pitchFamily="34" charset="0"/>
                <a:cs typeface="Calibri" pitchFamily="34" charset="0"/>
              </a:rPr>
              <a:t>Online</a:t>
            </a:r>
          </a:p>
          <a:p>
            <a:pPr marL="0" indent="0">
              <a:buNone/>
            </a:pPr>
            <a:endParaRPr lang="en-GB" sz="3200" dirty="0"/>
          </a:p>
        </p:txBody>
      </p:sp>
      <p:sp>
        <p:nvSpPr>
          <p:cNvPr id="4" name="Slide Number Placeholder 3"/>
          <p:cNvSpPr>
            <a:spLocks noGrp="1"/>
          </p:cNvSpPr>
          <p:nvPr>
            <p:ph type="sldNum" sz="quarter" idx="10"/>
          </p:nvPr>
        </p:nvSpPr>
        <p:spPr/>
        <p:txBody>
          <a:bodyPr/>
          <a:lstStyle/>
          <a:p>
            <a:pPr>
              <a:defRPr/>
            </a:pPr>
            <a:fld id="{16F338CD-85F5-43D1-A429-1BDD140B32D3}" type="slidenum">
              <a:rPr lang="en-GB" smtClean="0">
                <a:solidFill>
                  <a:srgbClr val="002147">
                    <a:tint val="75000"/>
                  </a:srgbClr>
                </a:solidFill>
              </a:rPr>
              <a:pPr>
                <a:defRPr/>
              </a:pPr>
              <a:t>25</a:t>
            </a:fld>
            <a:endParaRPr lang="en-GB">
              <a:solidFill>
                <a:srgbClr val="002147">
                  <a:tint val="75000"/>
                </a:srgbClr>
              </a:solidFill>
            </a:endParaRPr>
          </a:p>
        </p:txBody>
      </p:sp>
    </p:spTree>
    <p:extLst>
      <p:ext uri="{BB962C8B-B14F-4D97-AF65-F5344CB8AC3E}">
        <p14:creationId xmlns:p14="http://schemas.microsoft.com/office/powerpoint/2010/main" val="1903921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218599" cy="134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8631" y="6309320"/>
            <a:ext cx="3460668" cy="369332"/>
          </a:xfrm>
          <a:prstGeom prst="rect">
            <a:avLst/>
          </a:prstGeom>
        </p:spPr>
        <p:txBody>
          <a:bodyPr wrap="square">
            <a:spAutoFit/>
          </a:bodyPr>
          <a:lstStyle/>
          <a:p>
            <a:pPr lvl="0"/>
            <a:r>
              <a:rPr lang="en-US" dirty="0">
                <a:solidFill>
                  <a:srgbClr val="002147"/>
                </a:solidFill>
                <a:latin typeface="Arial"/>
              </a:rPr>
              <a:t>www.oxfordmedicine.com</a:t>
            </a:r>
          </a:p>
        </p:txBody>
      </p:sp>
      <p:sp>
        <p:nvSpPr>
          <p:cNvPr id="4" name="TextBox 3"/>
          <p:cNvSpPr txBox="1"/>
          <p:nvPr/>
        </p:nvSpPr>
        <p:spPr>
          <a:xfrm>
            <a:off x="7218599" y="6309320"/>
            <a:ext cx="1817897" cy="369332"/>
          </a:xfrm>
          <a:prstGeom prst="rect">
            <a:avLst/>
          </a:prstGeom>
          <a:noFill/>
        </p:spPr>
        <p:txBody>
          <a:bodyPr wrap="square" rtlCol="0">
            <a:spAutoFit/>
          </a:bodyPr>
          <a:lstStyle/>
          <a:p>
            <a:r>
              <a:rPr lang="en-GB" dirty="0">
                <a:solidFill>
                  <a:srgbClr val="002060"/>
                </a:solidFill>
              </a:rPr>
              <a:t>www.oup.com</a:t>
            </a:r>
          </a:p>
        </p:txBody>
      </p:sp>
    </p:spTree>
    <p:extLst>
      <p:ext uri="{BB962C8B-B14F-4D97-AF65-F5344CB8AC3E}">
        <p14:creationId xmlns:p14="http://schemas.microsoft.com/office/powerpoint/2010/main" val="111802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srcRect/>
          <a:stretch>
            <a:fillRect/>
          </a:stretch>
        </p:blipFill>
        <p:spPr bwMode="auto">
          <a:xfrm>
            <a:off x="2503713" y="332312"/>
            <a:ext cx="4649689" cy="511345"/>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2267744" y="908720"/>
            <a:ext cx="5762625" cy="4448175"/>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341108" y="1196752"/>
            <a:ext cx="1638300" cy="3457575"/>
          </a:xfrm>
          <a:prstGeom prst="rect">
            <a:avLst/>
          </a:prstGeom>
          <a:noFill/>
          <a:ln w="9525">
            <a:noFill/>
            <a:miter lim="800000"/>
            <a:headEnd/>
            <a:tailEnd/>
          </a:ln>
        </p:spPr>
      </p:pic>
      <p:sp>
        <p:nvSpPr>
          <p:cNvPr id="8" name="Strzałka w dół 7"/>
          <p:cNvSpPr/>
          <p:nvPr/>
        </p:nvSpPr>
        <p:spPr>
          <a:xfrm>
            <a:off x="7812360" y="46704"/>
            <a:ext cx="792088"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Tree>
    <p:extLst>
      <p:ext uri="{BB962C8B-B14F-4D97-AF65-F5344CB8AC3E}">
        <p14:creationId xmlns:p14="http://schemas.microsoft.com/office/powerpoint/2010/main" val="1493152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026"/>
                                        </p:tgtEl>
                                      </p:cBhvr>
                                      <p:by x="150000" y="150000"/>
                                    </p:animScale>
                                  </p:childTnLst>
                                </p:cTn>
                              </p:par>
                              <p:par>
                                <p:cTn id="11" presetID="10" presetClass="exit" presetSubtype="0" fill="hold" nodeType="withEffect">
                                  <p:stCondLst>
                                    <p:cond delay="0"/>
                                  </p:stCondLst>
                                  <p:childTnLst>
                                    <p:animEffect transition="out" filter="fade">
                                      <p:cBhvr>
                                        <p:cTn id="12" dur="500"/>
                                        <p:tgtEl>
                                          <p:spTgt spid="2050"/>
                                        </p:tgtEl>
                                      </p:cBhvr>
                                    </p:animEffect>
                                    <p:set>
                                      <p:cBhvr>
                                        <p:cTn id="13" dur="1" fill="hold">
                                          <p:stCondLst>
                                            <p:cond delay="499"/>
                                          </p:stCondLst>
                                        </p:cTn>
                                        <p:tgtEl>
                                          <p:spTgt spid="2050"/>
                                        </p:tgtEl>
                                        <p:attrNameLst>
                                          <p:attrName>style.visibility</p:attrName>
                                        </p:attrNameLst>
                                      </p:cBhvr>
                                      <p:to>
                                        <p:strVal val="hidden"/>
                                      </p:to>
                                    </p:set>
                                  </p:child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0130" y="4375459"/>
            <a:ext cx="922198" cy="1659957"/>
          </a:xfrm>
          <a:prstGeom prst="rect">
            <a:avLst/>
          </a:prstGeom>
          <a:noFill/>
          <a:ln w="9525">
            <a:solidFill>
              <a:schemeClr val="bg1">
                <a:lumMod val="7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7874" y="4373731"/>
            <a:ext cx="918510" cy="1659957"/>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4336" y="4371361"/>
            <a:ext cx="914876" cy="1660056"/>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2408" y="4375990"/>
            <a:ext cx="918312" cy="165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0480" y="4375265"/>
            <a:ext cx="922000" cy="165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394" y="3413696"/>
            <a:ext cx="2065341" cy="2618036"/>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624" y="3413695"/>
            <a:ext cx="2065091" cy="261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1720" y="3417665"/>
            <a:ext cx="2076312" cy="2617200"/>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06723" y="4420326"/>
            <a:ext cx="1212739" cy="162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71800" y="3766969"/>
            <a:ext cx="1577488" cy="2267954"/>
          </a:xfrm>
          <a:prstGeom prst="rect">
            <a:avLst/>
          </a:prstGeom>
          <a:noFill/>
          <a:ln w="9525">
            <a:solidFill>
              <a:schemeClr val="bg1">
                <a:lumMod val="7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GB" dirty="0" smtClean="0">
                <a:latin typeface="Calibri" pitchFamily="34" charset="0"/>
                <a:cs typeface="Calibri" pitchFamily="34" charset="0"/>
              </a:rPr>
              <a:t>Oxford Medicine Online</a:t>
            </a:r>
            <a:endParaRPr lang="en-GB" dirty="0">
              <a:latin typeface="Calibri" pitchFamily="34" charset="0"/>
              <a:cs typeface="Calibri" pitchFamily="34" charset="0"/>
            </a:endParaRPr>
          </a:p>
        </p:txBody>
      </p:sp>
      <p:sp>
        <p:nvSpPr>
          <p:cNvPr id="3" name="Text Placeholder 2"/>
          <p:cNvSpPr>
            <a:spLocks noGrp="1"/>
          </p:cNvSpPr>
          <p:nvPr>
            <p:ph type="body" sz="quarter" idx="13"/>
          </p:nvPr>
        </p:nvSpPr>
        <p:spPr/>
        <p:txBody>
          <a:bodyPr/>
          <a:lstStyle/>
          <a:p>
            <a:r>
              <a:rPr lang="en-GB" sz="2200" i="1" dirty="0" smtClean="0">
                <a:latin typeface="Calibri" pitchFamily="34" charset="0"/>
                <a:cs typeface="Calibri" pitchFamily="34" charset="0"/>
              </a:rPr>
              <a:t>What does it contain?</a:t>
            </a:r>
            <a:endParaRPr lang="en-GB" sz="2200" i="1" dirty="0">
              <a:latin typeface="Calibri" pitchFamily="34" charset="0"/>
              <a:cs typeface="Calibri" pitchFamily="34" charset="0"/>
            </a:endParaRPr>
          </a:p>
        </p:txBody>
      </p:sp>
      <p:sp>
        <p:nvSpPr>
          <p:cNvPr id="4" name="Text Placeholder 3"/>
          <p:cNvSpPr>
            <a:spLocks noGrp="1"/>
          </p:cNvSpPr>
          <p:nvPr>
            <p:ph type="body" sz="quarter" idx="14"/>
          </p:nvPr>
        </p:nvSpPr>
        <p:spPr/>
        <p:txBody>
          <a:bodyPr/>
          <a:lstStyle/>
          <a:p>
            <a:pPr marL="0" indent="0">
              <a:buNone/>
            </a:pPr>
            <a:r>
              <a:rPr lang="en-GB" sz="2000" dirty="0" smtClean="0">
                <a:latin typeface="Calibri" pitchFamily="34" charset="0"/>
                <a:cs typeface="Calibri" pitchFamily="34" charset="0"/>
              </a:rPr>
              <a:t>Online versions of OUP’s print medical content</a:t>
            </a:r>
          </a:p>
          <a:p>
            <a:pPr marL="0" indent="0">
              <a:buNone/>
            </a:pPr>
            <a:endParaRPr lang="en-GB" sz="2000" dirty="0">
              <a:latin typeface="Calibri" pitchFamily="34" charset="0"/>
              <a:cs typeface="Calibri" pitchFamily="34" charset="0"/>
            </a:endParaRPr>
          </a:p>
          <a:p>
            <a:pPr marL="0" indent="0">
              <a:buNone/>
            </a:pPr>
            <a:r>
              <a:rPr lang="en-GB" sz="2000" b="1" dirty="0" smtClean="0">
                <a:latin typeface="Calibri" pitchFamily="34" charset="0"/>
                <a:cs typeface="Calibri" pitchFamily="34" charset="0"/>
              </a:rPr>
              <a:t>Medical Textbooks										Medical Handbooks</a:t>
            </a:r>
          </a:p>
        </p:txBody>
      </p:sp>
      <p:sp>
        <p:nvSpPr>
          <p:cNvPr id="5" name="Footer Placeholder 4"/>
          <p:cNvSpPr>
            <a:spLocks noGrp="1"/>
          </p:cNvSpPr>
          <p:nvPr>
            <p:ph type="ftr" sz="quarter" idx="4294967295"/>
          </p:nvPr>
        </p:nvSpPr>
        <p:spPr>
          <a:xfrm>
            <a:off x="631825" y="6402388"/>
            <a:ext cx="8135938" cy="365125"/>
          </a:xfrm>
          <a:prstGeom prst="rect">
            <a:avLst/>
          </a:prstGeom>
        </p:spPr>
        <p:txBody>
          <a:bodyPr/>
          <a:lstStyle/>
          <a:p>
            <a:pPr>
              <a:defRPr/>
            </a:pPr>
            <a:r>
              <a:rPr lang="en-GB" u="sng" dirty="0">
                <a:solidFill>
                  <a:srgbClr val="0070C0"/>
                </a:solidFill>
                <a:latin typeface="Calibri" pitchFamily="34" charset="0"/>
                <a:cs typeface="Calibri" pitchFamily="34" charset="0"/>
              </a:rPr>
              <a:t>www.oxfordmedicine.com</a:t>
            </a:r>
            <a:endParaRPr lang="en-US" u="sng" dirty="0" smtClean="0"/>
          </a:p>
        </p:txBody>
      </p:sp>
      <p:sp>
        <p:nvSpPr>
          <p:cNvPr id="6" name="Slide Number Placeholder 5"/>
          <p:cNvSpPr>
            <a:spLocks noGrp="1"/>
          </p:cNvSpPr>
          <p:nvPr>
            <p:ph type="sldNum" sz="quarter" idx="4294967295"/>
          </p:nvPr>
        </p:nvSpPr>
        <p:spPr>
          <a:xfrm>
            <a:off x="287338" y="6391275"/>
            <a:ext cx="344487" cy="360363"/>
          </a:xfrm>
          <a:prstGeom prst="rect">
            <a:avLst/>
          </a:prstGeom>
        </p:spPr>
        <p:txBody>
          <a:bodyPr/>
          <a:lstStyle/>
          <a:p>
            <a:pPr>
              <a:defRPr/>
            </a:pPr>
            <a:fld id="{8403C328-DAC6-4FA8-9AE1-C47603AD33BD}" type="slidenum">
              <a:rPr lang="en-US" smtClean="0"/>
              <a:pPr>
                <a:defRPr/>
              </a:pPr>
              <a:t>28</a:t>
            </a:fld>
            <a:endParaRPr lang="en-US"/>
          </a:p>
        </p:txBody>
      </p:sp>
    </p:spTree>
    <p:extLst>
      <p:ext uri="{BB962C8B-B14F-4D97-AF65-F5344CB8AC3E}">
        <p14:creationId xmlns:p14="http://schemas.microsoft.com/office/powerpoint/2010/main" val="2052475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51520" y="476672"/>
            <a:ext cx="6937375" cy="1270000"/>
          </a:xfrm>
        </p:spPr>
        <p:txBody>
          <a:bodyPr>
            <a:normAutofit fontScale="90000"/>
          </a:bodyPr>
          <a:lstStyle/>
          <a:p>
            <a:pPr>
              <a:defRPr/>
            </a:pPr>
            <a:r>
              <a:rPr lang="en-US" sz="2000" dirty="0" smtClean="0"/>
              <a:t>Oxford Medicine Online </a:t>
            </a:r>
            <a:r>
              <a:rPr lang="pl-PL" sz="2000" i="1" dirty="0" smtClean="0"/>
              <a:t/>
            </a:r>
            <a:br>
              <a:rPr lang="pl-PL" sz="2000" i="1" dirty="0" smtClean="0"/>
            </a:br>
            <a:r>
              <a:rPr lang="pl-PL" sz="2000" i="1" dirty="0" smtClean="0"/>
              <a:t/>
            </a:r>
            <a:br>
              <a:rPr lang="pl-PL" sz="2000" i="1" dirty="0" smtClean="0"/>
            </a:br>
            <a:r>
              <a:rPr lang="pl-PL" sz="1800" dirty="0" smtClean="0"/>
              <a:t>P</a:t>
            </a:r>
            <a:r>
              <a:rPr lang="en-US" sz="1800" dirty="0" err="1" smtClean="0"/>
              <a:t>latform</a:t>
            </a:r>
            <a:r>
              <a:rPr lang="en-US" sz="1800" dirty="0" smtClean="0"/>
              <a:t> to access and search all practical medical content. </a:t>
            </a:r>
            <a:r>
              <a:rPr lang="en-US" sz="2800" dirty="0" smtClean="0"/>
              <a:t/>
            </a:r>
            <a:br>
              <a:rPr lang="en-US" sz="2800" dirty="0" smtClean="0"/>
            </a:br>
            <a:endParaRPr lang="en-US" dirty="0" smtClean="0">
              <a:solidFill>
                <a:schemeClr val="accent3">
                  <a:lumMod val="65000"/>
                </a:schemeClr>
              </a:solidFill>
            </a:endParaRPr>
          </a:p>
        </p:txBody>
      </p:sp>
      <p:pic>
        <p:nvPicPr>
          <p:cNvPr id="10243" name="Picture 2" descr="http://ukcatalogue.oup.com/images/en_US/covers/medium/9780199603565_140.jpg"/>
          <p:cNvPicPr>
            <a:picLocks noChangeAspect="1" noChangeArrowheads="1"/>
          </p:cNvPicPr>
          <p:nvPr/>
        </p:nvPicPr>
        <p:blipFill>
          <a:blip r:embed="rId3" cstate="print"/>
          <a:srcRect/>
          <a:stretch>
            <a:fillRect/>
          </a:stretch>
        </p:blipFill>
        <p:spPr bwMode="auto">
          <a:xfrm>
            <a:off x="7668344" y="2420888"/>
            <a:ext cx="1266825" cy="1266825"/>
          </a:xfrm>
          <a:prstGeom prst="rect">
            <a:avLst/>
          </a:prstGeom>
          <a:noFill/>
          <a:ln w="9525">
            <a:noFill/>
            <a:miter lim="800000"/>
            <a:headEnd/>
            <a:tailEnd/>
          </a:ln>
        </p:spPr>
      </p:pic>
      <p:pic>
        <p:nvPicPr>
          <p:cNvPr id="10244" name="Picture 2" descr="Oxford Medical Handbooks Online">
            <a:hlinkClick r:id="rId4"/>
          </p:cNvPr>
          <p:cNvPicPr>
            <a:picLocks noChangeAspect="1" noChangeArrowheads="1"/>
          </p:cNvPicPr>
          <p:nvPr/>
        </p:nvPicPr>
        <p:blipFill>
          <a:blip r:embed="rId5" cstate="print"/>
          <a:srcRect/>
          <a:stretch>
            <a:fillRect/>
          </a:stretch>
        </p:blipFill>
        <p:spPr bwMode="auto">
          <a:xfrm>
            <a:off x="3275856" y="2996952"/>
            <a:ext cx="1238250" cy="1238250"/>
          </a:xfrm>
          <a:prstGeom prst="rect">
            <a:avLst/>
          </a:prstGeom>
          <a:noFill/>
          <a:ln w="9525">
            <a:noFill/>
            <a:miter lim="800000"/>
            <a:headEnd/>
            <a:tailEnd/>
          </a:ln>
        </p:spPr>
      </p:pic>
      <p:sp>
        <p:nvSpPr>
          <p:cNvPr id="10245" name="Content Placeholder 7"/>
          <p:cNvSpPr>
            <a:spLocks noGrp="1"/>
          </p:cNvSpPr>
          <p:nvPr>
            <p:ph idx="1"/>
          </p:nvPr>
        </p:nvSpPr>
        <p:spPr>
          <a:xfrm>
            <a:off x="233363" y="2133600"/>
            <a:ext cx="3042493" cy="3954463"/>
          </a:xfrm>
        </p:spPr>
        <p:txBody>
          <a:bodyPr/>
          <a:lstStyle/>
          <a:p>
            <a:endParaRPr lang="en-US" sz="1800" b="1" i="1" dirty="0" smtClean="0"/>
          </a:p>
          <a:p>
            <a:r>
              <a:rPr lang="en-US" sz="1800" b="1" i="1" dirty="0" smtClean="0"/>
              <a:t>Oxford Medical Handbooks Online </a:t>
            </a:r>
            <a:r>
              <a:rPr lang="en-US" sz="1800" dirty="0" smtClean="0"/>
              <a:t>(</a:t>
            </a:r>
            <a:r>
              <a:rPr lang="pl-PL" sz="1800" dirty="0" smtClean="0"/>
              <a:t>10</a:t>
            </a:r>
            <a:r>
              <a:rPr lang="en-US" sz="1800" dirty="0" smtClean="0"/>
              <a:t>0+ Medical, Emergencies In, and Nursing titles) for the medical student, trainee doctor or nurse.   Designed to assist students or new professionals with key practical advice and concise content. </a:t>
            </a:r>
          </a:p>
        </p:txBody>
      </p:sp>
      <p:sp>
        <p:nvSpPr>
          <p:cNvPr id="10246" name="Content Placeholder 7"/>
          <p:cNvSpPr txBox="1">
            <a:spLocks/>
          </p:cNvSpPr>
          <p:nvPr/>
        </p:nvSpPr>
        <p:spPr bwMode="auto">
          <a:xfrm>
            <a:off x="4648200" y="2057400"/>
            <a:ext cx="2997200" cy="3954463"/>
          </a:xfrm>
          <a:prstGeom prst="rect">
            <a:avLst/>
          </a:prstGeom>
          <a:noFill/>
          <a:ln w="9525">
            <a:noFill/>
            <a:miter lim="800000"/>
            <a:headEnd/>
            <a:tailEnd/>
          </a:ln>
        </p:spPr>
        <p:txBody>
          <a:bodyPr lIns="0" rIns="0" bIns="0"/>
          <a:lstStyle/>
          <a:p>
            <a:pPr marL="266700" indent="-266700" defTabSz="457200" eaLnBrk="0" hangingPunct="0">
              <a:spcBef>
                <a:spcPct val="20000"/>
              </a:spcBef>
              <a:buFont typeface="Arial" charset="0"/>
              <a:buChar char="•"/>
            </a:pPr>
            <a:r>
              <a:rPr lang="en-US" b="1" i="1" dirty="0"/>
              <a:t>Oxford Medical Libraries Online </a:t>
            </a:r>
            <a:r>
              <a:rPr lang="en-US" dirty="0"/>
              <a:t>in </a:t>
            </a:r>
            <a:r>
              <a:rPr lang="en-US" dirty="0" smtClean="0"/>
              <a:t>1</a:t>
            </a:r>
            <a:r>
              <a:rPr lang="pl-PL" dirty="0" smtClean="0"/>
              <a:t>3</a:t>
            </a:r>
            <a:r>
              <a:rPr lang="en-US" dirty="0" smtClean="0"/>
              <a:t> </a:t>
            </a:r>
            <a:r>
              <a:rPr lang="en-US" dirty="0"/>
              <a:t>specialty collections </a:t>
            </a:r>
            <a:r>
              <a:rPr lang="en-US" dirty="0" smtClean="0"/>
              <a:t>(</a:t>
            </a:r>
            <a:r>
              <a:rPr lang="pl-PL" dirty="0" smtClean="0"/>
              <a:t>77</a:t>
            </a:r>
            <a:r>
              <a:rPr lang="en-US" dirty="0" smtClean="0"/>
              <a:t> </a:t>
            </a:r>
            <a:r>
              <a:rPr lang="en-US" dirty="0"/>
              <a:t>titles) for medical professionals in hospitals. They give summarized advice, the latest research and drug treatments.</a:t>
            </a:r>
          </a:p>
          <a:p>
            <a:pPr marL="266700" indent="-266700" defTabSz="457200" eaLnBrk="0" hangingPunct="0">
              <a:spcBef>
                <a:spcPct val="20000"/>
              </a:spcBef>
            </a:pPr>
            <a:endParaRPr lang="en-US" b="1" i="1" dirty="0"/>
          </a:p>
          <a:p>
            <a:pPr marL="266700" indent="-266700" defTabSz="457200" eaLnBrk="0" hangingPunct="0">
              <a:spcBef>
                <a:spcPct val="20000"/>
              </a:spcBef>
              <a:buFont typeface="Arial" charset="0"/>
              <a:buChar char="•"/>
            </a:pPr>
            <a:r>
              <a:rPr lang="en-US" b="1" i="1" dirty="0"/>
              <a:t>Oxford Specialist Handbooks Online </a:t>
            </a:r>
            <a:r>
              <a:rPr lang="en-US" dirty="0"/>
              <a:t>in </a:t>
            </a:r>
            <a:r>
              <a:rPr lang="pl-PL" dirty="0" smtClean="0"/>
              <a:t>10</a:t>
            </a:r>
            <a:r>
              <a:rPr lang="en-US" dirty="0" smtClean="0"/>
              <a:t> </a:t>
            </a:r>
            <a:r>
              <a:rPr lang="en-US" dirty="0"/>
              <a:t>collections </a:t>
            </a:r>
            <a:r>
              <a:rPr lang="en-US" dirty="0" smtClean="0"/>
              <a:t>(</a:t>
            </a:r>
            <a:r>
              <a:rPr lang="pl-PL" dirty="0" smtClean="0"/>
              <a:t>73</a:t>
            </a:r>
            <a:r>
              <a:rPr lang="en-US" dirty="0" smtClean="0"/>
              <a:t> </a:t>
            </a:r>
            <a:r>
              <a:rPr lang="en-US" dirty="0"/>
              <a:t>titles). Key information to successfully train in medical and surgical sub-specialties. </a:t>
            </a:r>
            <a:endParaRPr lang="en-US" sz="2000" dirty="0">
              <a:solidFill>
                <a:srgbClr val="000000"/>
              </a:solidFill>
            </a:endParaRPr>
          </a:p>
          <a:p>
            <a:pPr marL="266700" indent="-266700" defTabSz="457200" eaLnBrk="0" hangingPunct="0">
              <a:spcBef>
                <a:spcPct val="20000"/>
              </a:spcBef>
            </a:pPr>
            <a:endParaRPr lang="en-US" dirty="0">
              <a:solidFill>
                <a:srgbClr val="000000"/>
              </a:solidFill>
            </a:endParaRPr>
          </a:p>
        </p:txBody>
      </p:sp>
      <p:pic>
        <p:nvPicPr>
          <p:cNvPr id="10247" name="Picture 10" descr="Oxford Specialist Handbooks Online"/>
          <p:cNvPicPr>
            <a:picLocks noChangeAspect="1" noChangeArrowheads="1"/>
          </p:cNvPicPr>
          <p:nvPr/>
        </p:nvPicPr>
        <p:blipFill>
          <a:blip r:embed="rId6" cstate="print"/>
          <a:srcRect/>
          <a:stretch>
            <a:fillRect/>
          </a:stretch>
        </p:blipFill>
        <p:spPr bwMode="auto">
          <a:xfrm>
            <a:off x="7740352" y="4869160"/>
            <a:ext cx="1238250" cy="1238250"/>
          </a:xfrm>
          <a:prstGeom prst="rect">
            <a:avLst/>
          </a:prstGeom>
          <a:noFill/>
          <a:ln w="9525">
            <a:noFill/>
            <a:miter lim="800000"/>
            <a:headEnd/>
            <a:tailEnd/>
          </a:ln>
        </p:spPr>
      </p:pic>
      <p:pic>
        <p:nvPicPr>
          <p:cNvPr id="5122" name="Picture 2" descr="http://global.oup.com/fdscontent/academic/images/onlineproducts/OxfordMedicineOnline_Thumbnail.jpg">
            <a:hlinkClick r:id="rId7"/>
          </p:cNvPr>
          <p:cNvPicPr>
            <a:picLocks noChangeAspect="1" noChangeArrowheads="1"/>
          </p:cNvPicPr>
          <p:nvPr/>
        </p:nvPicPr>
        <p:blipFill>
          <a:blip r:embed="rId8" cstate="print"/>
          <a:srcRect/>
          <a:stretch>
            <a:fillRect/>
          </a:stretch>
        </p:blipFill>
        <p:spPr bwMode="auto">
          <a:xfrm>
            <a:off x="7236296" y="-1"/>
            <a:ext cx="1728192" cy="1728193"/>
          </a:xfrm>
          <a:prstGeom prst="rect">
            <a:avLst/>
          </a:prstGeom>
          <a:noFill/>
        </p:spPr>
      </p:pic>
    </p:spTree>
    <p:extLst>
      <p:ext uri="{BB962C8B-B14F-4D97-AF65-F5344CB8AC3E}">
        <p14:creationId xmlns:p14="http://schemas.microsoft.com/office/powerpoint/2010/main" val="3485690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Oxford University and Research</a:t>
            </a:r>
            <a:endParaRPr lang="en-GB"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520" y="2393882"/>
            <a:ext cx="8658839" cy="2475278"/>
          </a:xfrm>
        </p:spPr>
      </p:pic>
      <p:sp>
        <p:nvSpPr>
          <p:cNvPr id="9" name="Text Placeholder 8"/>
          <p:cNvSpPr>
            <a:spLocks noGrp="1"/>
          </p:cNvSpPr>
          <p:nvPr>
            <p:ph type="body" sz="quarter" idx="13"/>
          </p:nvPr>
        </p:nvSpPr>
        <p:spPr/>
        <p:txBody>
          <a:bodyPr/>
          <a:lstStyle/>
          <a:p>
            <a:r>
              <a:rPr lang="en-GB" dirty="0" smtClean="0"/>
              <a:t>Where does it rank? </a:t>
            </a:r>
            <a:endParaRPr lang="en-GB"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8489" y="4419573"/>
            <a:ext cx="1911983" cy="2393803"/>
          </a:xfrm>
          <a:prstGeom prst="rect">
            <a:avLst/>
          </a:prstGeom>
        </p:spPr>
      </p:pic>
      <p:sp>
        <p:nvSpPr>
          <p:cNvPr id="12" name="Footer Placeholder 11"/>
          <p:cNvSpPr>
            <a:spLocks noGrp="1"/>
          </p:cNvSpPr>
          <p:nvPr>
            <p:ph type="ftr" sz="quarter" idx="4294967295"/>
          </p:nvPr>
        </p:nvSpPr>
        <p:spPr>
          <a:xfrm>
            <a:off x="251520" y="6448251"/>
            <a:ext cx="8135938" cy="365125"/>
          </a:xfrm>
          <a:prstGeom prst="rect">
            <a:avLst/>
          </a:prstGeom>
        </p:spPr>
        <p:txBody>
          <a:bodyPr/>
          <a:lstStyle/>
          <a:p>
            <a:pPr marL="228600" indent="-228600">
              <a:buFont typeface="+mj-lt"/>
              <a:buAutoNum type="arabicPeriod"/>
            </a:pPr>
            <a:r>
              <a:rPr lang="en-GB" dirty="0" smtClean="0">
                <a:latin typeface="OUP Swift Light" panose="02000503080000020004" pitchFamily="2" charset="0"/>
              </a:rPr>
              <a:t>4* means world leading according to REF</a:t>
            </a:r>
            <a:endParaRPr lang="en-GB" dirty="0">
              <a:latin typeface="OUP Swift Light" panose="02000503080000020004" pitchFamily="2" charset="0"/>
            </a:endParaRPr>
          </a:p>
        </p:txBody>
      </p:sp>
    </p:spTree>
    <p:extLst>
      <p:ext uri="{BB962C8B-B14F-4D97-AF65-F5344CB8AC3E}">
        <p14:creationId xmlns:p14="http://schemas.microsoft.com/office/powerpoint/2010/main" val="30482839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defRPr/>
            </a:pPr>
            <a:r>
              <a:rPr lang="pl-PL" dirty="0" smtClean="0">
                <a:solidFill>
                  <a:schemeClr val="accent3">
                    <a:lumMod val="65000"/>
                  </a:schemeClr>
                </a:solidFill>
              </a:rPr>
              <a:t>Oxford </a:t>
            </a:r>
            <a:r>
              <a:rPr lang="pl-PL" dirty="0" err="1" smtClean="0">
                <a:solidFill>
                  <a:schemeClr val="accent3">
                    <a:lumMod val="65000"/>
                  </a:schemeClr>
                </a:solidFill>
              </a:rPr>
              <a:t>Medicine</a:t>
            </a:r>
            <a:r>
              <a:rPr lang="pl-PL" dirty="0" smtClean="0">
                <a:solidFill>
                  <a:schemeClr val="accent3">
                    <a:lumMod val="65000"/>
                  </a:schemeClr>
                </a:solidFill>
              </a:rPr>
              <a:t> </a:t>
            </a:r>
            <a:r>
              <a:rPr lang="pl-PL" dirty="0" err="1" smtClean="0">
                <a:solidFill>
                  <a:schemeClr val="accent3">
                    <a:lumMod val="65000"/>
                  </a:schemeClr>
                </a:solidFill>
              </a:rPr>
              <a:t>Online</a:t>
            </a:r>
            <a:endParaRPr lang="en-US" dirty="0" smtClean="0">
              <a:solidFill>
                <a:schemeClr val="accent3">
                  <a:lumMod val="65000"/>
                </a:schemeClr>
              </a:solidFill>
            </a:endParaRPr>
          </a:p>
        </p:txBody>
      </p:sp>
      <p:pic>
        <p:nvPicPr>
          <p:cNvPr id="11267" name="Picture 18" descr="Oxford Textbook of Medicine Online"/>
          <p:cNvPicPr>
            <a:picLocks noChangeAspect="1" noChangeArrowheads="1"/>
          </p:cNvPicPr>
          <p:nvPr/>
        </p:nvPicPr>
        <p:blipFill>
          <a:blip r:embed="rId3" cstate="print"/>
          <a:srcRect/>
          <a:stretch>
            <a:fillRect/>
          </a:stretch>
        </p:blipFill>
        <p:spPr bwMode="auto">
          <a:xfrm>
            <a:off x="7715250" y="4419600"/>
            <a:ext cx="1266825" cy="1266825"/>
          </a:xfrm>
          <a:prstGeom prst="rect">
            <a:avLst/>
          </a:prstGeom>
          <a:noFill/>
          <a:ln w="9525">
            <a:noFill/>
            <a:miter lim="800000"/>
            <a:headEnd/>
            <a:tailEnd/>
          </a:ln>
        </p:spPr>
      </p:pic>
      <p:sp>
        <p:nvSpPr>
          <p:cNvPr id="11268" name="Content Placeholder 7"/>
          <p:cNvSpPr>
            <a:spLocks noGrp="1"/>
          </p:cNvSpPr>
          <p:nvPr>
            <p:ph idx="1"/>
          </p:nvPr>
        </p:nvSpPr>
        <p:spPr>
          <a:xfrm>
            <a:off x="231775" y="1981200"/>
            <a:ext cx="3044825" cy="3954463"/>
          </a:xfrm>
        </p:spPr>
        <p:txBody>
          <a:bodyPr>
            <a:normAutofit fontScale="92500"/>
          </a:bodyPr>
          <a:lstStyle/>
          <a:p>
            <a:r>
              <a:rPr lang="en-US" sz="1800" b="1" i="1" dirty="0" smtClean="0"/>
              <a:t>Oxford Medical Textbooks Online</a:t>
            </a:r>
            <a:r>
              <a:rPr lang="en-US" sz="1800" dirty="0" smtClean="0"/>
              <a:t>. </a:t>
            </a:r>
            <a:r>
              <a:rPr lang="pl-PL" sz="1800" dirty="0" smtClean="0"/>
              <a:t>28 </a:t>
            </a:r>
            <a:r>
              <a:rPr lang="en-US" sz="1800" dirty="0" smtClean="0"/>
              <a:t>essential textbooks across medical specialties for consultants. </a:t>
            </a:r>
          </a:p>
          <a:p>
            <a:endParaRPr lang="en-US" sz="1000" b="1" i="1" dirty="0" smtClean="0"/>
          </a:p>
          <a:p>
            <a:r>
              <a:rPr lang="en-US" sz="1800" b="1" i="1" dirty="0" smtClean="0"/>
              <a:t>Oxford Desk References Online. </a:t>
            </a:r>
            <a:r>
              <a:rPr lang="pl-PL" sz="1800" dirty="0" smtClean="0"/>
              <a:t>10</a:t>
            </a:r>
            <a:r>
              <a:rPr lang="en-US" sz="1800" dirty="0" smtClean="0"/>
              <a:t> m</a:t>
            </a:r>
            <a:r>
              <a:rPr lang="en-US" sz="1800" dirty="0" smtClean="0">
                <a:solidFill>
                  <a:schemeClr val="tx1"/>
                </a:solidFill>
              </a:rPr>
              <a:t>edical reference titles for more in-depth use by medical practitioners for the latest evidence-based guidelines and current best practice.  Brings together content found across websites, journals and books. </a:t>
            </a:r>
            <a:endParaRPr lang="en-US" sz="1800" dirty="0" smtClean="0">
              <a:solidFill>
                <a:srgbClr val="BFBFBF"/>
              </a:solidFill>
            </a:endParaRPr>
          </a:p>
        </p:txBody>
      </p:sp>
      <p:sp>
        <p:nvSpPr>
          <p:cNvPr id="11269" name="Content Placeholder 7"/>
          <p:cNvSpPr txBox="1">
            <a:spLocks/>
          </p:cNvSpPr>
          <p:nvPr/>
        </p:nvSpPr>
        <p:spPr bwMode="auto">
          <a:xfrm>
            <a:off x="4724400" y="1981200"/>
            <a:ext cx="2990850" cy="3954463"/>
          </a:xfrm>
          <a:prstGeom prst="rect">
            <a:avLst/>
          </a:prstGeom>
          <a:noFill/>
          <a:ln w="9525">
            <a:noFill/>
            <a:miter lim="800000"/>
            <a:headEnd/>
            <a:tailEnd/>
          </a:ln>
        </p:spPr>
        <p:txBody>
          <a:bodyPr lIns="0" rIns="0" bIns="0"/>
          <a:lstStyle/>
          <a:p>
            <a:pPr marL="266700" indent="-266700" defTabSz="457200" eaLnBrk="0" hangingPunct="0">
              <a:spcBef>
                <a:spcPct val="20000"/>
              </a:spcBef>
              <a:buFont typeface="Arial" charset="0"/>
              <a:buChar char="•"/>
            </a:pPr>
            <a:r>
              <a:rPr lang="en-US" b="1" i="1">
                <a:solidFill>
                  <a:srgbClr val="000000"/>
                </a:solidFill>
              </a:rPr>
              <a:t>European Society of Cardiology Textbooks</a:t>
            </a:r>
            <a:r>
              <a:rPr lang="en-US">
                <a:solidFill>
                  <a:srgbClr val="000000"/>
                </a:solidFill>
              </a:rPr>
              <a:t>. Three textbooks for trainee and practising cardiologists. </a:t>
            </a:r>
          </a:p>
          <a:p>
            <a:pPr marL="266700" indent="-266700" defTabSz="457200" eaLnBrk="0" hangingPunct="0">
              <a:spcBef>
                <a:spcPct val="20000"/>
              </a:spcBef>
              <a:buFont typeface="Arial" charset="0"/>
              <a:buChar char="•"/>
            </a:pPr>
            <a:endParaRPr lang="en-US" sz="1400" b="1" i="1">
              <a:solidFill>
                <a:srgbClr val="000000"/>
              </a:solidFill>
            </a:endParaRPr>
          </a:p>
          <a:p>
            <a:pPr marL="266700" indent="-266700" defTabSz="457200" eaLnBrk="0" hangingPunct="0">
              <a:spcBef>
                <a:spcPct val="20000"/>
              </a:spcBef>
              <a:buFont typeface="Arial" charset="0"/>
              <a:buChar char="•"/>
            </a:pPr>
            <a:r>
              <a:rPr lang="en-US" b="1" i="1">
                <a:solidFill>
                  <a:srgbClr val="000000"/>
                </a:solidFill>
              </a:rPr>
              <a:t>Oxford Textbook of Medicine. </a:t>
            </a:r>
            <a:r>
              <a:rPr lang="en-US">
                <a:solidFill>
                  <a:srgbClr val="000000"/>
                </a:solidFill>
              </a:rPr>
              <a:t>600 chapters on basic science &amp; clinical medicine. The essential companion for the medical consultant.  Trusted, comprehensive coverage on the practice of medicine across the world.</a:t>
            </a:r>
          </a:p>
        </p:txBody>
      </p:sp>
      <p:pic>
        <p:nvPicPr>
          <p:cNvPr id="11270" name="Picture 10" descr="Oxford Textbook of Endocrinology and Diabetes Online">
            <a:hlinkClick r:id="rId4"/>
          </p:cNvPr>
          <p:cNvPicPr>
            <a:picLocks noChangeAspect="1" noChangeArrowheads="1"/>
          </p:cNvPicPr>
          <p:nvPr/>
        </p:nvPicPr>
        <p:blipFill>
          <a:blip r:embed="rId5" cstate="print"/>
          <a:srcRect/>
          <a:stretch>
            <a:fillRect/>
          </a:stretch>
        </p:blipFill>
        <p:spPr bwMode="auto">
          <a:xfrm>
            <a:off x="3276600" y="2103438"/>
            <a:ext cx="1238250" cy="1238250"/>
          </a:xfrm>
          <a:prstGeom prst="rect">
            <a:avLst/>
          </a:prstGeom>
          <a:noFill/>
          <a:ln w="9525">
            <a:noFill/>
            <a:miter lim="800000"/>
            <a:headEnd/>
            <a:tailEnd/>
          </a:ln>
        </p:spPr>
      </p:pic>
      <p:pic>
        <p:nvPicPr>
          <p:cNvPr id="11271" name="Picture 2" descr="The ESC Textbook of Cardiovascular Medicine Online"/>
          <p:cNvPicPr>
            <a:picLocks noChangeAspect="1" noChangeArrowheads="1"/>
          </p:cNvPicPr>
          <p:nvPr/>
        </p:nvPicPr>
        <p:blipFill>
          <a:blip r:embed="rId6" cstate="print"/>
          <a:srcRect/>
          <a:stretch>
            <a:fillRect/>
          </a:stretch>
        </p:blipFill>
        <p:spPr bwMode="auto">
          <a:xfrm>
            <a:off x="7648575" y="2085975"/>
            <a:ext cx="1333500" cy="1333500"/>
          </a:xfrm>
          <a:prstGeom prst="rect">
            <a:avLst/>
          </a:prstGeom>
          <a:noFill/>
          <a:ln w="9525">
            <a:solidFill>
              <a:schemeClr val="accent1"/>
            </a:solidFill>
            <a:miter lim="800000"/>
            <a:headEnd/>
            <a:tailEnd/>
          </a:ln>
        </p:spPr>
      </p:pic>
      <p:pic>
        <p:nvPicPr>
          <p:cNvPr id="11272" name="Picture 4" descr="Oxford Desk References Online"/>
          <p:cNvPicPr>
            <a:picLocks noChangeAspect="1" noChangeArrowheads="1"/>
          </p:cNvPicPr>
          <p:nvPr/>
        </p:nvPicPr>
        <p:blipFill>
          <a:blip r:embed="rId7" cstate="print"/>
          <a:srcRect/>
          <a:stretch>
            <a:fillRect/>
          </a:stretch>
        </p:blipFill>
        <p:spPr bwMode="auto">
          <a:xfrm>
            <a:off x="3276600" y="4487863"/>
            <a:ext cx="1238250" cy="1238250"/>
          </a:xfrm>
          <a:prstGeom prst="rect">
            <a:avLst/>
          </a:prstGeom>
          <a:noFill/>
          <a:ln w="9525">
            <a:solidFill>
              <a:schemeClr val="accent1"/>
            </a:solidFill>
            <a:miter lim="800000"/>
            <a:headEnd/>
            <a:tailEnd/>
          </a:ln>
        </p:spPr>
      </p:pic>
      <p:pic>
        <p:nvPicPr>
          <p:cNvPr id="9" name="Picture 2" descr="http://global.oup.com/fdscontent/academic/images/onlineproducts/OxfordMedicineOnline_Thumbnail.jpg">
            <a:hlinkClick r:id="rId8"/>
          </p:cNvPr>
          <p:cNvPicPr>
            <a:picLocks noChangeAspect="1" noChangeArrowheads="1"/>
          </p:cNvPicPr>
          <p:nvPr/>
        </p:nvPicPr>
        <p:blipFill>
          <a:blip r:embed="rId9" cstate="print"/>
          <a:srcRect/>
          <a:stretch>
            <a:fillRect/>
          </a:stretch>
        </p:blipFill>
        <p:spPr bwMode="auto">
          <a:xfrm>
            <a:off x="7236296" y="-1"/>
            <a:ext cx="1728192" cy="1728193"/>
          </a:xfrm>
          <a:prstGeom prst="rect">
            <a:avLst/>
          </a:prstGeom>
          <a:noFill/>
        </p:spPr>
      </p:pic>
    </p:spTree>
    <p:extLst>
      <p:ext uri="{BB962C8B-B14F-4D97-AF65-F5344CB8AC3E}">
        <p14:creationId xmlns:p14="http://schemas.microsoft.com/office/powerpoint/2010/main" val="1813765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4373731"/>
            <a:ext cx="918510" cy="1659957"/>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6056" y="4375990"/>
            <a:ext cx="918312" cy="165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0480" y="4375265"/>
            <a:ext cx="922000" cy="165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394" y="3413696"/>
            <a:ext cx="2065341" cy="2618036"/>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3413695"/>
            <a:ext cx="2065091" cy="261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720" y="3417665"/>
            <a:ext cx="2076312" cy="2617200"/>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1800" y="3766969"/>
            <a:ext cx="1577488" cy="2267954"/>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latin typeface="Calibri" pitchFamily="34" charset="0"/>
                <a:cs typeface="Calibri" pitchFamily="34" charset="0"/>
              </a:rPr>
              <a:t>Oxford Medicine Online</a:t>
            </a:r>
            <a:endParaRPr lang="en-GB" dirty="0">
              <a:latin typeface="Calibri" pitchFamily="34" charset="0"/>
              <a:cs typeface="Calibri" pitchFamily="34" charset="0"/>
            </a:endParaRPr>
          </a:p>
        </p:txBody>
      </p:sp>
      <p:sp>
        <p:nvSpPr>
          <p:cNvPr id="3" name="Text Placeholder 2"/>
          <p:cNvSpPr>
            <a:spLocks noGrp="1"/>
          </p:cNvSpPr>
          <p:nvPr>
            <p:ph type="body" sz="quarter" idx="13"/>
          </p:nvPr>
        </p:nvSpPr>
        <p:spPr/>
        <p:txBody>
          <a:bodyPr/>
          <a:lstStyle/>
          <a:p>
            <a:r>
              <a:rPr lang="en-GB" sz="2200" i="1" dirty="0" smtClean="0">
                <a:latin typeface="Calibri" pitchFamily="34" charset="0"/>
                <a:cs typeface="Calibri" pitchFamily="34" charset="0"/>
              </a:rPr>
              <a:t>Who </a:t>
            </a:r>
            <a:r>
              <a:rPr lang="en-GB" sz="2200" i="1" dirty="0">
                <a:latin typeface="Calibri" pitchFamily="34" charset="0"/>
                <a:cs typeface="Calibri" pitchFamily="34" charset="0"/>
              </a:rPr>
              <a:t>is it for?</a:t>
            </a:r>
          </a:p>
        </p:txBody>
      </p:sp>
      <p:sp>
        <p:nvSpPr>
          <p:cNvPr id="4" name="Text Placeholder 3"/>
          <p:cNvSpPr>
            <a:spLocks noGrp="1"/>
          </p:cNvSpPr>
          <p:nvPr>
            <p:ph type="body" sz="quarter" idx="14"/>
          </p:nvPr>
        </p:nvSpPr>
        <p:spPr/>
        <p:txBody>
          <a:bodyPr/>
          <a:lstStyle/>
          <a:p>
            <a:pPr marL="0" indent="0">
              <a:buNone/>
            </a:pPr>
            <a:r>
              <a:rPr lang="en-GB" sz="2000" b="1" dirty="0" smtClean="0">
                <a:latin typeface="Calibri" pitchFamily="34" charset="0"/>
                <a:cs typeface="Calibri" pitchFamily="34" charset="0"/>
              </a:rPr>
              <a:t>Senior Doctors &amp; Consultants</a:t>
            </a:r>
            <a:endParaRPr lang="en-GB" sz="2000" u="sng" dirty="0" smtClean="0">
              <a:latin typeface="Calibri" pitchFamily="34" charset="0"/>
              <a:cs typeface="Calibri" pitchFamily="34" charset="0"/>
            </a:endParaRPr>
          </a:p>
        </p:txBody>
      </p:sp>
      <p:sp>
        <p:nvSpPr>
          <p:cNvPr id="5" name="Footer Placeholder 4"/>
          <p:cNvSpPr>
            <a:spLocks noGrp="1"/>
          </p:cNvSpPr>
          <p:nvPr>
            <p:ph type="ftr" sz="quarter" idx="4294967295"/>
          </p:nvPr>
        </p:nvSpPr>
        <p:spPr>
          <a:xfrm>
            <a:off x="631825" y="6402388"/>
            <a:ext cx="8135938" cy="365125"/>
          </a:xfrm>
          <a:prstGeom prst="rect">
            <a:avLst/>
          </a:prstGeom>
        </p:spPr>
        <p:txBody>
          <a:bodyPr/>
          <a:lstStyle/>
          <a:p>
            <a:pPr>
              <a:defRPr/>
            </a:pPr>
            <a:r>
              <a:rPr lang="en-GB" u="sng" dirty="0">
                <a:solidFill>
                  <a:srgbClr val="0070C0"/>
                </a:solidFill>
                <a:latin typeface="Calibri" pitchFamily="34" charset="0"/>
                <a:cs typeface="Calibri" pitchFamily="34" charset="0"/>
              </a:rPr>
              <a:t>www.oxfordmedicine.com</a:t>
            </a:r>
            <a:endParaRPr lang="en-US" u="sng" dirty="0" smtClean="0"/>
          </a:p>
        </p:txBody>
      </p:sp>
      <p:sp>
        <p:nvSpPr>
          <p:cNvPr id="6" name="Slide Number Placeholder 5"/>
          <p:cNvSpPr>
            <a:spLocks noGrp="1"/>
          </p:cNvSpPr>
          <p:nvPr>
            <p:ph type="sldNum" sz="quarter" idx="4294967295"/>
          </p:nvPr>
        </p:nvSpPr>
        <p:spPr>
          <a:xfrm>
            <a:off x="287338" y="6391275"/>
            <a:ext cx="344487" cy="360363"/>
          </a:xfrm>
          <a:prstGeom prst="rect">
            <a:avLst/>
          </a:prstGeom>
        </p:spPr>
        <p:txBody>
          <a:bodyPr/>
          <a:lstStyle/>
          <a:p>
            <a:pPr>
              <a:defRPr/>
            </a:pPr>
            <a:fld id="{8403C328-DAC6-4FA8-9AE1-C47603AD33BD}" type="slidenum">
              <a:rPr lang="en-US" smtClean="0"/>
              <a:pPr>
                <a:defRPr/>
              </a:pPr>
              <a:t>31</a:t>
            </a:fld>
            <a:endParaRPr lang="en-US"/>
          </a:p>
        </p:txBody>
      </p:sp>
      <p:sp>
        <p:nvSpPr>
          <p:cNvPr id="7" name="Rectangle 6"/>
          <p:cNvSpPr/>
          <p:nvPr/>
        </p:nvSpPr>
        <p:spPr>
          <a:xfrm>
            <a:off x="4320480" y="2132856"/>
            <a:ext cx="4572000" cy="707886"/>
          </a:xfrm>
          <a:prstGeom prst="rect">
            <a:avLst/>
          </a:prstGeom>
        </p:spPr>
        <p:txBody>
          <a:bodyPr>
            <a:spAutoFit/>
          </a:bodyPr>
          <a:lstStyle/>
          <a:p>
            <a:pPr algn="r" defTabSz="914400"/>
            <a:r>
              <a:rPr lang="en-GB" sz="2000" b="1" dirty="0">
                <a:solidFill>
                  <a:srgbClr val="000000"/>
                </a:solidFill>
                <a:latin typeface="Calibri" pitchFamily="34" charset="0"/>
                <a:cs typeface="Calibri" pitchFamily="34" charset="0"/>
              </a:rPr>
              <a:t>Medical Students, Junior Doctors, trainee and qualified Nurses</a:t>
            </a:r>
            <a:endParaRPr lang="en-GB" sz="2000" b="1" u="sng" dirty="0">
              <a:solidFill>
                <a:srgbClr val="000000"/>
              </a:solidFill>
              <a:latin typeface="Calibri" pitchFamily="34" charset="0"/>
              <a:cs typeface="Calibri" pitchFamily="34" charset="0"/>
            </a:endParaRPr>
          </a:p>
        </p:txBody>
      </p:sp>
      <p:pic>
        <p:nvPicPr>
          <p:cNvPr id="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3888" y="4375459"/>
            <a:ext cx="922198" cy="1659957"/>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5936" y="4371361"/>
            <a:ext cx="914876" cy="1660056"/>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262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18158" cy="630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p:cNvSpPr txBox="1">
            <a:spLocks noChangeArrowheads="1"/>
          </p:cNvSpPr>
          <p:nvPr/>
        </p:nvSpPr>
        <p:spPr bwMode="auto">
          <a:xfrm>
            <a:off x="5130484" y="1412776"/>
            <a:ext cx="3687351" cy="1754326"/>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ru-RU" dirty="0" smtClean="0">
                <a:solidFill>
                  <a:prstClr val="black"/>
                </a:solidFill>
              </a:rPr>
              <a:t>Oxford </a:t>
            </a:r>
            <a:r>
              <a:rPr lang="ru-RU" dirty="0">
                <a:solidFill>
                  <a:prstClr val="black"/>
                </a:solidFill>
              </a:rPr>
              <a:t>Medicine Online, возобновлённый летом 2012, является взаимосвязанной XML-коллекцией онлайн-ресурсов по медицине, охватывающей все этапы медицинской карьеры. </a:t>
            </a:r>
            <a:endParaRPr lang="en-GB" b="1" dirty="0">
              <a:solidFill>
                <a:srgbClr val="333399"/>
              </a:solidFill>
            </a:endParaRPr>
          </a:p>
        </p:txBody>
      </p:sp>
      <p:sp>
        <p:nvSpPr>
          <p:cNvPr id="6" name="Text Box 5"/>
          <p:cNvSpPr txBox="1">
            <a:spLocks noChangeArrowheads="1"/>
          </p:cNvSpPr>
          <p:nvPr/>
        </p:nvSpPr>
        <p:spPr bwMode="auto">
          <a:xfrm>
            <a:off x="5148064" y="3645024"/>
            <a:ext cx="3672408" cy="2031325"/>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ru-RU" dirty="0" smtClean="0">
                <a:solidFill>
                  <a:prstClr val="black"/>
                </a:solidFill>
              </a:rPr>
              <a:t>Портал </a:t>
            </a:r>
            <a:r>
              <a:rPr lang="ru-RU" dirty="0">
                <a:solidFill>
                  <a:prstClr val="black"/>
                </a:solidFill>
              </a:rPr>
              <a:t>предоставляет доступ к высококачественному, проверенному медицинскому контенту, незаменимому для всех медицинских работников, которым нужна достоверная информация без задержек. </a:t>
            </a:r>
            <a:endParaRPr lang="en-GB" b="1" dirty="0">
              <a:solidFill>
                <a:srgbClr val="333399"/>
              </a:solidFill>
            </a:endParaRPr>
          </a:p>
        </p:txBody>
      </p:sp>
    </p:spTree>
    <p:extLst>
      <p:ext uri="{BB962C8B-B14F-4D97-AF65-F5344CB8AC3E}">
        <p14:creationId xmlns:p14="http://schemas.microsoft.com/office/powerpoint/2010/main" val="426903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childTnLst>
                                </p:cTn>
                              </p:par>
                            </p:childTnLst>
                          </p:cTn>
                        </p:par>
                        <p:par>
                          <p:cTn id="8" fill="hold">
                            <p:stCondLst>
                              <p:cond delay="600"/>
                            </p:stCondLst>
                            <p:childTnLst>
                              <p:par>
                                <p:cTn id="9" presetID="10" presetClass="entr" presetSubtype="0" fill="hold" grpId="0" nodeType="afterEffect">
                                  <p:stCondLst>
                                    <p:cond delay="103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8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57" y="0"/>
            <a:ext cx="9127548"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Untitle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46903">
            <a:off x="6669088" y="6534150"/>
            <a:ext cx="2444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0" y="4831992"/>
            <a:ext cx="3168353" cy="1477328"/>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ru-RU" dirty="0" smtClean="0">
                <a:solidFill>
                  <a:srgbClr val="000000"/>
                </a:solidFill>
              </a:rPr>
              <a:t>Контент </a:t>
            </a:r>
            <a:r>
              <a:rPr lang="ru-RU" dirty="0">
                <a:solidFill>
                  <a:srgbClr val="000000"/>
                </a:solidFill>
              </a:rPr>
              <a:t>организован в виде коллекций в соответствии с медицинскими специальностями</a:t>
            </a:r>
            <a:r>
              <a:rPr lang="ru-RU" dirty="0" smtClean="0">
                <a:solidFill>
                  <a:srgbClr val="000000"/>
                </a:solidFill>
              </a:rPr>
              <a:t>...</a:t>
            </a:r>
            <a:endParaRPr lang="en-GB" b="1" dirty="0">
              <a:solidFill>
                <a:srgbClr val="333399"/>
              </a:solidFill>
            </a:endParaRPr>
          </a:p>
        </p:txBody>
      </p:sp>
      <p:pic>
        <p:nvPicPr>
          <p:cNvPr id="9" name="Picture 2"/>
          <p:cNvPicPr>
            <a:picLocks noChangeAspect="1" noChangeArrowheads="1"/>
          </p:cNvPicPr>
          <p:nvPr/>
        </p:nvPicPr>
        <p:blipFill>
          <a:blip r:embed="rId4" cstate="print"/>
          <a:srcRect/>
          <a:stretch>
            <a:fillRect/>
          </a:stretch>
        </p:blipFill>
        <p:spPr bwMode="auto">
          <a:xfrm>
            <a:off x="29798" y="946669"/>
            <a:ext cx="9115865" cy="4245494"/>
          </a:xfrm>
          <a:prstGeom prst="rect">
            <a:avLst/>
          </a:prstGeom>
          <a:noFill/>
          <a:ln w="9525">
            <a:noFill/>
            <a:miter lim="800000"/>
            <a:headEnd/>
            <a:tailEnd/>
          </a:ln>
        </p:spPr>
      </p:pic>
    </p:spTree>
    <p:extLst>
      <p:ext uri="{BB962C8B-B14F-4D97-AF65-F5344CB8AC3E}">
        <p14:creationId xmlns:p14="http://schemas.microsoft.com/office/powerpoint/2010/main" val="2913999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0" presetClass="path" presetSubtype="0" accel="50000" decel="50000" fill="hold" nodeType="afterEffect">
                                  <p:stCondLst>
                                    <p:cond delay="1200"/>
                                  </p:stCondLst>
                                  <p:childTnLst>
                                    <p:animMotion origin="layout" path="M 1.66667E-6 -4.81481E-6 L -0.62865 -0.78611 " pathEditMode="relative" rAng="0" ptsTypes="AA">
                                      <p:cBhvr>
                                        <p:cTn id="10" dur="1500" fill="hold"/>
                                        <p:tgtEl>
                                          <p:spTgt spid="6"/>
                                        </p:tgtEl>
                                        <p:attrNameLst>
                                          <p:attrName>ppt_x</p:attrName>
                                          <p:attrName>ppt_y</p:attrName>
                                        </p:attrNameLst>
                                      </p:cBhvr>
                                      <p:rCtr x="-31441" y="-39306"/>
                                    </p:animMotion>
                                  </p:childTnLst>
                                </p:cTn>
                              </p:par>
                            </p:childTnLst>
                          </p:cTn>
                        </p:par>
                        <p:par>
                          <p:cTn id="11" fill="hold">
                            <p:stCondLst>
                              <p:cond delay="32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57" y="0"/>
            <a:ext cx="9127548"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Untitle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46903">
            <a:off x="6669088" y="6534150"/>
            <a:ext cx="2444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5148063" y="1592088"/>
            <a:ext cx="2664297" cy="369332"/>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az-Cyrl-AZ" dirty="0" smtClean="0">
                <a:solidFill>
                  <a:prstClr val="black"/>
                </a:solidFill>
              </a:rPr>
              <a:t>…этапами</a:t>
            </a:r>
            <a:r>
              <a:rPr lang="en-GB" dirty="0" smtClean="0">
                <a:solidFill>
                  <a:prstClr val="black"/>
                </a:solidFill>
              </a:rPr>
              <a:t> </a:t>
            </a:r>
            <a:r>
              <a:rPr lang="az-Cyrl-AZ" dirty="0" smtClean="0">
                <a:solidFill>
                  <a:prstClr val="black"/>
                </a:solidFill>
              </a:rPr>
              <a:t>карьеры…</a:t>
            </a:r>
            <a:endParaRPr lang="en-GB" dirty="0">
              <a:solidFill>
                <a:prstClr val="black"/>
              </a:solidFill>
            </a:endParaRPr>
          </a:p>
        </p:txBody>
      </p:sp>
      <p:pic>
        <p:nvPicPr>
          <p:cNvPr id="9" name="Picture 2"/>
          <p:cNvPicPr>
            <a:picLocks noChangeAspect="1" noChangeArrowheads="1"/>
          </p:cNvPicPr>
          <p:nvPr/>
        </p:nvPicPr>
        <p:blipFill>
          <a:blip r:embed="rId4" cstate="print"/>
          <a:srcRect/>
          <a:stretch>
            <a:fillRect/>
          </a:stretch>
        </p:blipFill>
        <p:spPr bwMode="auto">
          <a:xfrm>
            <a:off x="0" y="968829"/>
            <a:ext cx="9144000" cy="1464145"/>
          </a:xfrm>
          <a:prstGeom prst="rect">
            <a:avLst/>
          </a:prstGeom>
          <a:noFill/>
          <a:ln w="9525">
            <a:noFill/>
            <a:miter lim="800000"/>
            <a:headEnd/>
            <a:tailEnd/>
          </a:ln>
        </p:spPr>
      </p:pic>
    </p:spTree>
    <p:extLst>
      <p:ext uri="{BB962C8B-B14F-4D97-AF65-F5344CB8AC3E}">
        <p14:creationId xmlns:p14="http://schemas.microsoft.com/office/powerpoint/2010/main" val="401967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p:tgtEl>
                                          <p:spTgt spid="7"/>
                                        </p:tgtEl>
                                      </p:cBhvr>
                                    </p:animEffect>
                                  </p:childTnLst>
                                </p:cTn>
                              </p:par>
                            </p:childTnLst>
                          </p:cTn>
                        </p:par>
                        <p:par>
                          <p:cTn id="8" fill="hold">
                            <p:stCondLst>
                              <p:cond delay="800"/>
                            </p:stCondLst>
                            <p:childTnLst>
                              <p:par>
                                <p:cTn id="9" presetID="0" presetClass="path" presetSubtype="0" accel="50000" decel="50000" fill="hold" nodeType="afterEffect">
                                  <p:stCondLst>
                                    <p:cond delay="900"/>
                                  </p:stCondLst>
                                  <p:childTnLst>
                                    <p:animMotion origin="layout" path="M 1.66667E-6 -4.81481E-6 L -0.47899 -0.78611 " pathEditMode="relative" rAng="0" ptsTypes="AA">
                                      <p:cBhvr>
                                        <p:cTn id="10" dur="1200" fill="hold"/>
                                        <p:tgtEl>
                                          <p:spTgt spid="6"/>
                                        </p:tgtEl>
                                        <p:attrNameLst>
                                          <p:attrName>ppt_x</p:attrName>
                                          <p:attrName>ppt_y</p:attrName>
                                        </p:attrNameLst>
                                      </p:cBhvr>
                                      <p:rCtr x="-23958" y="-39306"/>
                                    </p:animMotion>
                                  </p:childTnLst>
                                </p:cTn>
                              </p:par>
                            </p:childTnLst>
                          </p:cTn>
                        </p:par>
                        <p:par>
                          <p:cTn id="11" fill="hold">
                            <p:stCondLst>
                              <p:cond delay="29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57" y="0"/>
            <a:ext cx="9127548"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Untitle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46903">
            <a:off x="6669088" y="6534150"/>
            <a:ext cx="2444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5148064" y="1592088"/>
            <a:ext cx="1643262" cy="369332"/>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az-Cyrl-AZ" dirty="0">
                <a:solidFill>
                  <a:srgbClr val="000000"/>
                </a:solidFill>
              </a:rPr>
              <a:t>…и </a:t>
            </a:r>
            <a:r>
              <a:rPr lang="az-Cyrl-AZ" dirty="0" smtClean="0">
                <a:solidFill>
                  <a:srgbClr val="000000"/>
                </a:solidFill>
              </a:rPr>
              <a:t>сериями</a:t>
            </a:r>
            <a:r>
              <a:rPr lang="en-GB" dirty="0" smtClean="0">
                <a:solidFill>
                  <a:srgbClr val="000000"/>
                </a:solidFill>
              </a:rPr>
              <a:t>.</a:t>
            </a:r>
            <a:endParaRPr lang="en-GB" b="1" dirty="0">
              <a:solidFill>
                <a:srgbClr val="333399"/>
              </a:solidFill>
            </a:endParaRPr>
          </a:p>
        </p:txBody>
      </p:sp>
      <p:pic>
        <p:nvPicPr>
          <p:cNvPr id="8" name="Picture 7" descr="Untitle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46903">
            <a:off x="6033936" y="7037948"/>
            <a:ext cx="2444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Untitle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46903">
            <a:off x="7649710" y="7037948"/>
            <a:ext cx="2444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Untitle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46903">
            <a:off x="7802110" y="7190348"/>
            <a:ext cx="2444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4" cstate="print"/>
          <a:srcRect/>
          <a:stretch>
            <a:fillRect/>
          </a:stretch>
        </p:blipFill>
        <p:spPr bwMode="auto">
          <a:xfrm>
            <a:off x="10966" y="948071"/>
            <a:ext cx="9139517" cy="3518024"/>
          </a:xfrm>
          <a:prstGeom prst="rect">
            <a:avLst/>
          </a:prstGeom>
          <a:noFill/>
          <a:ln w="9525">
            <a:noFill/>
            <a:miter lim="800000"/>
            <a:headEnd/>
            <a:tailEnd/>
          </a:ln>
        </p:spPr>
      </p:pic>
    </p:spTree>
    <p:extLst>
      <p:ext uri="{BB962C8B-B14F-4D97-AF65-F5344CB8AC3E}">
        <p14:creationId xmlns:p14="http://schemas.microsoft.com/office/powerpoint/2010/main" val="436280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600"/>
                                        <p:tgtEl>
                                          <p:spTgt spid="7"/>
                                        </p:tgtEl>
                                      </p:cBhvr>
                                    </p:animEffect>
                                  </p:childTnLst>
                                </p:cTn>
                              </p:par>
                            </p:childTnLst>
                          </p:cTn>
                        </p:par>
                        <p:par>
                          <p:cTn id="8" fill="hold">
                            <p:stCondLst>
                              <p:cond delay="600"/>
                            </p:stCondLst>
                            <p:childTnLst>
                              <p:par>
                                <p:cTn id="9" presetID="0" presetClass="path" presetSubtype="0" accel="50000" decel="50000" fill="hold" nodeType="afterEffect">
                                  <p:stCondLst>
                                    <p:cond delay="200"/>
                                  </p:stCondLst>
                                  <p:childTnLst>
                                    <p:animMotion origin="layout" path="M 1.66667E-6 -4.81481E-6 L -0.36077 -0.78611 " pathEditMode="relative" rAng="0" ptsTypes="AA">
                                      <p:cBhvr>
                                        <p:cTn id="10" dur="900" fill="hold"/>
                                        <p:tgtEl>
                                          <p:spTgt spid="6"/>
                                        </p:tgtEl>
                                        <p:attrNameLst>
                                          <p:attrName>ppt_x</p:attrName>
                                          <p:attrName>ppt_y</p:attrName>
                                        </p:attrNameLst>
                                      </p:cBhvr>
                                      <p:rCtr x="-18038" y="-39306"/>
                                    </p:animMotion>
                                  </p:childTnLst>
                                </p:cTn>
                              </p:par>
                            </p:childTnLst>
                          </p:cTn>
                        </p:par>
                        <p:par>
                          <p:cTn id="11" fill="hold">
                            <p:stCondLst>
                              <p:cond delay="17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6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9294" y="-67068"/>
            <a:ext cx="9144000" cy="6546817"/>
          </a:xfrm>
          <a:prstGeom prst="rect">
            <a:avLst/>
          </a:prstGeom>
          <a:noFill/>
          <a:ln w="9525">
            <a:noFill/>
            <a:miter lim="800000"/>
            <a:headEnd/>
            <a:tailEnd/>
          </a:ln>
        </p:spPr>
      </p:pic>
      <p:sp>
        <p:nvSpPr>
          <p:cNvPr id="3" name="Text Box 5"/>
          <p:cNvSpPr txBox="1">
            <a:spLocks noChangeArrowheads="1"/>
          </p:cNvSpPr>
          <p:nvPr/>
        </p:nvSpPr>
        <p:spPr bwMode="auto">
          <a:xfrm>
            <a:off x="6012160" y="2492896"/>
            <a:ext cx="2952328" cy="923330"/>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ru-RU" dirty="0">
                <a:solidFill>
                  <a:srgbClr val="000000"/>
                </a:solidFill>
              </a:rPr>
              <a:t>Обратите внимание, что главы можно скачивать в PDF-формате</a:t>
            </a:r>
            <a:r>
              <a:rPr lang="en-GB" dirty="0" smtClean="0">
                <a:solidFill>
                  <a:srgbClr val="000000"/>
                </a:solidFill>
              </a:rPr>
              <a:t>.</a:t>
            </a:r>
            <a:endParaRPr lang="en-GB" dirty="0">
              <a:solidFill>
                <a:srgbClr val="333399"/>
              </a:solidFill>
            </a:endParaRPr>
          </a:p>
        </p:txBody>
      </p:sp>
      <p:sp>
        <p:nvSpPr>
          <p:cNvPr id="5" name="Strzałka w dół 4"/>
          <p:cNvSpPr/>
          <p:nvPr/>
        </p:nvSpPr>
        <p:spPr>
          <a:xfrm>
            <a:off x="8028384" y="1916832"/>
            <a:ext cx="288032" cy="216024"/>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6" name="Text Box 5"/>
          <p:cNvSpPr txBox="1">
            <a:spLocks noChangeArrowheads="1"/>
          </p:cNvSpPr>
          <p:nvPr/>
        </p:nvSpPr>
        <p:spPr bwMode="auto">
          <a:xfrm>
            <a:off x="3059832" y="310544"/>
            <a:ext cx="4752528" cy="1754326"/>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ru-RU" dirty="0" smtClean="0">
                <a:solidFill>
                  <a:srgbClr val="000000"/>
                </a:solidFill>
              </a:rPr>
              <a:t>Значки </a:t>
            </a:r>
            <a:r>
              <a:rPr lang="ru-RU" dirty="0">
                <a:solidFill>
                  <a:srgbClr val="000000"/>
                </a:solidFill>
              </a:rPr>
              <a:t>вверху позволяют распечатывать контент, сохранять его в персональном разделе, экспортировать цитаты в соответствующие программы, посылать ссылки на статьи по почте и размещать их в социальных сетях. </a:t>
            </a:r>
            <a:endParaRPr lang="en-GB" dirty="0">
              <a:solidFill>
                <a:srgbClr val="333399"/>
              </a:solidFill>
            </a:endParaRPr>
          </a:p>
        </p:txBody>
      </p:sp>
      <p:sp>
        <p:nvSpPr>
          <p:cNvPr id="9" name="Strzałka w prawo 8"/>
          <p:cNvSpPr/>
          <p:nvPr/>
        </p:nvSpPr>
        <p:spPr>
          <a:xfrm>
            <a:off x="6948265" y="1"/>
            <a:ext cx="254394" cy="22508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solidFill>
                  <a:prstClr val="white"/>
                </a:solidFill>
              </a:rPr>
              <a:t>                     </a:t>
            </a:r>
            <a:endParaRPr lang="pl-PL" dirty="0">
              <a:solidFill>
                <a:prstClr val="white"/>
              </a:solidFill>
            </a:endParaRPr>
          </a:p>
        </p:txBody>
      </p:sp>
    </p:spTree>
    <p:extLst>
      <p:ext uri="{BB962C8B-B14F-4D97-AF65-F5344CB8AC3E}">
        <p14:creationId xmlns:p14="http://schemas.microsoft.com/office/powerpoint/2010/main" val="3858016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p:tgtEl>
                                          <p:spTgt spid="3"/>
                                        </p:tgtEl>
                                      </p:cBhvr>
                                    </p:animEffect>
                                  </p:childTnLst>
                                </p:cTn>
                              </p:par>
                            </p:childTnLst>
                          </p:cTn>
                        </p:par>
                        <p:par>
                          <p:cTn id="8" fill="hold">
                            <p:stCondLst>
                              <p:cond delay="8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900"/>
                                        <p:tgtEl>
                                          <p:spTgt spid="5"/>
                                        </p:tgtEl>
                                      </p:cBhvr>
                                    </p:animEffect>
                                  </p:childTnLst>
                                </p:cTn>
                              </p:par>
                            </p:childTnLst>
                          </p:cTn>
                        </p:par>
                        <p:par>
                          <p:cTn id="12" fill="hold">
                            <p:stCondLst>
                              <p:cond delay="2700"/>
                            </p:stCondLst>
                            <p:childTnLst>
                              <p:par>
                                <p:cTn id="13" presetID="10" presetClass="entr" presetSubtype="0" fill="hold" grpId="0" nodeType="afterEffect">
                                  <p:stCondLst>
                                    <p:cond delay="6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800"/>
                                        <p:tgtEl>
                                          <p:spTgt spid="6"/>
                                        </p:tgtEl>
                                      </p:cBhvr>
                                    </p:animEffect>
                                  </p:childTnLst>
                                </p:cTn>
                              </p:par>
                            </p:childTnLst>
                          </p:cTn>
                        </p:par>
                        <p:par>
                          <p:cTn id="16" fill="hold">
                            <p:stCondLst>
                              <p:cond delay="4100"/>
                            </p:stCondLst>
                            <p:childTnLst>
                              <p:par>
                                <p:cTn id="17" presetID="10" presetClass="entr" presetSubtype="0" fill="hold" grpId="0" nodeType="after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0"/>
            <a:ext cx="9173750" cy="6172672"/>
          </a:xfrm>
          <a:prstGeom prst="rect">
            <a:avLst/>
          </a:prstGeom>
          <a:noFill/>
          <a:ln w="9525">
            <a:noFill/>
            <a:miter lim="800000"/>
            <a:headEnd/>
            <a:tailEnd/>
          </a:ln>
        </p:spPr>
      </p:pic>
      <p:sp>
        <p:nvSpPr>
          <p:cNvPr id="3" name="Text Box 5"/>
          <p:cNvSpPr txBox="1">
            <a:spLocks noChangeArrowheads="1"/>
          </p:cNvSpPr>
          <p:nvPr/>
        </p:nvSpPr>
        <p:spPr bwMode="auto">
          <a:xfrm>
            <a:off x="5364088" y="1196752"/>
            <a:ext cx="3672408" cy="923330"/>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ru-RU" dirty="0" smtClean="0">
                <a:solidFill>
                  <a:srgbClr val="000000"/>
                </a:solidFill>
              </a:rPr>
              <a:t>Дополнительная </a:t>
            </a:r>
            <a:r>
              <a:rPr lang="ru-RU" dirty="0">
                <a:solidFill>
                  <a:srgbClr val="000000"/>
                </a:solidFill>
              </a:rPr>
              <a:t>литература в нижней части главы позволит расширить исследования. </a:t>
            </a:r>
            <a:endParaRPr lang="en-GB" dirty="0">
              <a:solidFill>
                <a:srgbClr val="333399"/>
              </a:solidFill>
            </a:endParaRPr>
          </a:p>
        </p:txBody>
      </p:sp>
      <p:pic>
        <p:nvPicPr>
          <p:cNvPr id="5" name="Picture 8" descr="Untitle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53097">
            <a:off x="6516688" y="6381750"/>
            <a:ext cx="2444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p:cNvPicPr>
            <a:picLocks noChangeAspect="1" noChangeArrowheads="1"/>
          </p:cNvPicPr>
          <p:nvPr/>
        </p:nvPicPr>
        <p:blipFill>
          <a:blip r:embed="rId4" cstate="print"/>
          <a:srcRect/>
          <a:stretch>
            <a:fillRect/>
          </a:stretch>
        </p:blipFill>
        <p:spPr bwMode="auto">
          <a:xfrm>
            <a:off x="2123728" y="4365104"/>
            <a:ext cx="5572125" cy="2000250"/>
          </a:xfrm>
          <a:prstGeom prst="rect">
            <a:avLst/>
          </a:prstGeom>
          <a:noFill/>
          <a:ln w="9525">
            <a:noFill/>
            <a:miter lim="800000"/>
            <a:headEnd/>
            <a:tailEnd/>
          </a:ln>
        </p:spPr>
      </p:pic>
      <p:pic>
        <p:nvPicPr>
          <p:cNvPr id="7" name="Picture 8" descr="Untitle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53097">
            <a:off x="7505695" y="6556094"/>
            <a:ext cx="2444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5" cstate="print"/>
          <a:srcRect/>
          <a:stretch>
            <a:fillRect/>
          </a:stretch>
        </p:blipFill>
        <p:spPr bwMode="auto">
          <a:xfrm>
            <a:off x="590610" y="2068148"/>
            <a:ext cx="6867525" cy="3971925"/>
          </a:xfrm>
          <a:prstGeom prst="rect">
            <a:avLst/>
          </a:prstGeom>
          <a:noFill/>
          <a:ln w="9525">
            <a:noFill/>
            <a:miter lim="800000"/>
            <a:headEnd/>
            <a:tailEnd/>
          </a:ln>
        </p:spPr>
      </p:pic>
    </p:spTree>
    <p:extLst>
      <p:ext uri="{BB962C8B-B14F-4D97-AF65-F5344CB8AC3E}">
        <p14:creationId xmlns:p14="http://schemas.microsoft.com/office/powerpoint/2010/main" val="2406689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nodeType="withEffect">
                                  <p:stCondLst>
                                    <p:cond delay="2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000"/>
                            </p:stCondLst>
                            <p:childTnLst>
                              <p:par>
                                <p:cTn id="11" presetID="0" presetClass="path" presetSubtype="0" accel="50000" decel="50000" fill="hold" nodeType="afterEffect">
                                  <p:stCondLst>
                                    <p:cond delay="0"/>
                                  </p:stCondLst>
                                  <p:childTnLst>
                                    <p:animMotion origin="layout" path="M -1.66667E-6 4.33526E-6 L -0.46232 -0.17573 " pathEditMode="relative" rAng="0" ptsTypes="AA">
                                      <p:cBhvr>
                                        <p:cTn id="12" dur="1400" fill="hold"/>
                                        <p:tgtEl>
                                          <p:spTgt spid="5"/>
                                        </p:tgtEl>
                                        <p:attrNameLst>
                                          <p:attrName>ppt_x</p:attrName>
                                          <p:attrName>ppt_y</p:attrName>
                                        </p:attrNameLst>
                                      </p:cBhvr>
                                      <p:rCtr x="-23100" y="-8800"/>
                                    </p:animMotion>
                                  </p:childTnLst>
                                </p:cTn>
                              </p:par>
                            </p:childTnLst>
                          </p:cTn>
                        </p:par>
                        <p:par>
                          <p:cTn id="13" fill="hold">
                            <p:stCondLst>
                              <p:cond delay="3400"/>
                            </p:stCondLst>
                            <p:childTnLst>
                              <p:par>
                                <p:cTn id="14" presetID="10" presetClass="entr" presetSubtype="0" fill="hold" nodeType="afterEffect">
                                  <p:stCondLst>
                                    <p:cond delay="0"/>
                                  </p:stCondLst>
                                  <p:childTnLst>
                                    <p:set>
                                      <p:cBhvr>
                                        <p:cTn id="15" dur="1" fill="hold">
                                          <p:stCondLst>
                                            <p:cond delay="0"/>
                                          </p:stCondLst>
                                        </p:cTn>
                                        <p:tgtEl>
                                          <p:spTgt spid="17412"/>
                                        </p:tgtEl>
                                        <p:attrNameLst>
                                          <p:attrName>style.visibility</p:attrName>
                                        </p:attrNameLst>
                                      </p:cBhvr>
                                      <p:to>
                                        <p:strVal val="visible"/>
                                      </p:to>
                                    </p:set>
                                    <p:animEffect transition="in" filter="fade">
                                      <p:cBhvr>
                                        <p:cTn id="16" dur="600"/>
                                        <p:tgtEl>
                                          <p:spTgt spid="17412"/>
                                        </p:tgtEl>
                                      </p:cBhvr>
                                    </p:animEffect>
                                  </p:childTnLst>
                                </p:cTn>
                              </p:par>
                              <p:par>
                                <p:cTn id="17" presetID="1" presetClass="entr" presetSubtype="0" fill="hold" nodeType="withEffect">
                                  <p:stCondLst>
                                    <p:cond delay="2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5400"/>
                            </p:stCondLst>
                            <p:childTnLst>
                              <p:par>
                                <p:cTn id="20" presetID="0" presetClass="path" presetSubtype="0" accel="50000" decel="50000" fill="hold" nodeType="afterEffect">
                                  <p:stCondLst>
                                    <p:cond delay="0"/>
                                  </p:stCondLst>
                                  <p:childTnLst>
                                    <p:animMotion origin="layout" path="M -1.38889E-6 -4.25532E-6 L -0.54687 -0.18015 " pathEditMode="relative" rAng="0" ptsTypes="AA">
                                      <p:cBhvr>
                                        <p:cTn id="21" dur="1400" fill="hold"/>
                                        <p:tgtEl>
                                          <p:spTgt spid="7"/>
                                        </p:tgtEl>
                                        <p:attrNameLst>
                                          <p:attrName>ppt_x</p:attrName>
                                          <p:attrName>ppt_y</p:attrName>
                                        </p:attrNameLst>
                                      </p:cBhvr>
                                      <p:rCtr x="-27300" y="-9000"/>
                                    </p:animMotion>
                                  </p:childTnLst>
                                </p:cTn>
                              </p:par>
                            </p:childTnLst>
                          </p:cTn>
                        </p:par>
                        <p:par>
                          <p:cTn id="22" fill="hold">
                            <p:stCondLst>
                              <p:cond delay="68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0" y="0"/>
            <a:ext cx="9144000" cy="5885292"/>
          </a:xfrm>
          <a:prstGeom prst="rect">
            <a:avLst/>
          </a:prstGeom>
          <a:noFill/>
          <a:ln w="9525">
            <a:noFill/>
            <a:miter lim="800000"/>
            <a:headEnd/>
            <a:tailEnd/>
          </a:ln>
        </p:spPr>
      </p:pic>
      <p:sp>
        <p:nvSpPr>
          <p:cNvPr id="3" name="Text Box 5"/>
          <p:cNvSpPr txBox="1">
            <a:spLocks noChangeArrowheads="1"/>
          </p:cNvSpPr>
          <p:nvPr/>
        </p:nvSpPr>
        <p:spPr bwMode="auto">
          <a:xfrm>
            <a:off x="4211960" y="3585638"/>
            <a:ext cx="3168352" cy="1754326"/>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ru-RU" dirty="0">
                <a:solidFill>
                  <a:srgbClr val="000000"/>
                </a:solidFill>
              </a:rPr>
              <a:t>Вы можете также комментировать текст, а также увеличивать и загружать изображения в Power Point для лекций и презентаций. </a:t>
            </a:r>
            <a:endParaRPr lang="en-GB" dirty="0">
              <a:solidFill>
                <a:srgbClr val="333399"/>
              </a:solidFill>
            </a:endParaRPr>
          </a:p>
        </p:txBody>
      </p:sp>
      <p:pic>
        <p:nvPicPr>
          <p:cNvPr id="18435" name="Picture 3"/>
          <p:cNvPicPr>
            <a:picLocks noChangeAspect="1" noChangeArrowheads="1"/>
          </p:cNvPicPr>
          <p:nvPr/>
        </p:nvPicPr>
        <p:blipFill>
          <a:blip r:embed="rId3" cstate="print"/>
          <a:srcRect/>
          <a:stretch>
            <a:fillRect/>
          </a:stretch>
        </p:blipFill>
        <p:spPr bwMode="auto">
          <a:xfrm>
            <a:off x="1630558" y="3597388"/>
            <a:ext cx="5760640" cy="2943225"/>
          </a:xfrm>
          <a:prstGeom prst="rect">
            <a:avLst/>
          </a:prstGeom>
          <a:noFill/>
          <a:ln w="9525">
            <a:noFill/>
            <a:miter lim="800000"/>
            <a:headEnd/>
            <a:tailEnd/>
          </a:ln>
        </p:spPr>
      </p:pic>
      <p:pic>
        <p:nvPicPr>
          <p:cNvPr id="5" name="Picture 8" descr="Untitled-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53097">
            <a:off x="6516688" y="6381750"/>
            <a:ext cx="2444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p:cNvPicPr>
            <a:picLocks noChangeAspect="1" noChangeArrowheads="1"/>
          </p:cNvPicPr>
          <p:nvPr/>
        </p:nvPicPr>
        <p:blipFill>
          <a:blip r:embed="rId5" cstate="print"/>
          <a:srcRect/>
          <a:stretch>
            <a:fillRect/>
          </a:stretch>
        </p:blipFill>
        <p:spPr bwMode="auto">
          <a:xfrm>
            <a:off x="1943708" y="5162752"/>
            <a:ext cx="5256584" cy="1174548"/>
          </a:xfrm>
          <a:prstGeom prst="rect">
            <a:avLst/>
          </a:prstGeom>
          <a:noFill/>
          <a:ln w="9525">
            <a:noFill/>
            <a:miter lim="800000"/>
            <a:headEnd/>
            <a:tailEnd/>
          </a:ln>
        </p:spPr>
      </p:pic>
      <p:pic>
        <p:nvPicPr>
          <p:cNvPr id="18437" name="Picture 5"/>
          <p:cNvPicPr>
            <a:picLocks noChangeAspect="1" noChangeArrowheads="1"/>
          </p:cNvPicPr>
          <p:nvPr/>
        </p:nvPicPr>
        <p:blipFill>
          <a:blip r:embed="rId6" cstate="print"/>
          <a:srcRect/>
          <a:stretch>
            <a:fillRect/>
          </a:stretch>
        </p:blipFill>
        <p:spPr bwMode="auto">
          <a:xfrm>
            <a:off x="539552" y="2708920"/>
            <a:ext cx="2343150" cy="2343150"/>
          </a:xfrm>
          <a:prstGeom prst="rect">
            <a:avLst/>
          </a:prstGeom>
          <a:noFill/>
          <a:ln w="9525">
            <a:noFill/>
            <a:miter lim="800000"/>
            <a:headEnd/>
            <a:tailEnd/>
          </a:ln>
        </p:spPr>
      </p:pic>
      <p:pic>
        <p:nvPicPr>
          <p:cNvPr id="9" name="Picture 8" descr="Untitled-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53097">
            <a:off x="8369790" y="6907492"/>
            <a:ext cx="2444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Untitled-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53097">
            <a:off x="8846151" y="7078893"/>
            <a:ext cx="2444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957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p:tgtEl>
                                          <p:spTgt spid="3"/>
                                        </p:tgtEl>
                                      </p:cBhvr>
                                    </p:animEffect>
                                  </p:childTnLst>
                                </p:cTn>
                              </p:par>
                              <p:par>
                                <p:cTn id="8" presetID="1" presetClass="entr" presetSubtype="0" fill="hold" nodeType="withEffect">
                                  <p:stCondLst>
                                    <p:cond delay="5800"/>
                                  </p:stCondLst>
                                  <p:childTnLst>
                                    <p:set>
                                      <p:cBhvr>
                                        <p:cTn id="9" dur="1" fill="hold">
                                          <p:stCondLst>
                                            <p:cond delay="0"/>
                                          </p:stCondLst>
                                        </p:cTn>
                                        <p:tgtEl>
                                          <p:spTgt spid="5"/>
                                        </p:tgtEl>
                                        <p:attrNameLst>
                                          <p:attrName>style.visibility</p:attrName>
                                        </p:attrNameLst>
                                      </p:cBhvr>
                                      <p:to>
                                        <p:strVal val="visible"/>
                                      </p:to>
                                    </p:set>
                                  </p:childTnLst>
                                </p:cTn>
                              </p:par>
                              <p:par>
                                <p:cTn id="10" presetID="0" presetClass="path" presetSubtype="0" accel="50000" decel="50000" fill="hold" nodeType="withEffect">
                                  <p:stCondLst>
                                    <p:cond delay="6300"/>
                                  </p:stCondLst>
                                  <p:childTnLst>
                                    <p:animMotion origin="layout" path="M -1.66667E-6 -4.84736E-6 L -0.45434 -0.36447 " pathEditMode="relative" rAng="0" ptsTypes="AA">
                                      <p:cBhvr>
                                        <p:cTn id="11" dur="1400" fill="hold"/>
                                        <p:tgtEl>
                                          <p:spTgt spid="5"/>
                                        </p:tgtEl>
                                        <p:attrNameLst>
                                          <p:attrName>ppt_x</p:attrName>
                                          <p:attrName>ppt_y</p:attrName>
                                        </p:attrNameLst>
                                      </p:cBhvr>
                                      <p:rCtr x="-22700" y="-18200"/>
                                    </p:animMotion>
                                  </p:childTnLst>
                                </p:cTn>
                              </p:par>
                              <p:par>
                                <p:cTn id="12" presetID="1" presetClass="exit" presetSubtype="0" fill="hold" nodeType="withEffect">
                                  <p:stCondLst>
                                    <p:cond delay="500"/>
                                  </p:stCondLst>
                                  <p:childTnLst>
                                    <p:set>
                                      <p:cBhvr>
                                        <p:cTn id="13" dur="1" fill="hold">
                                          <p:stCondLst>
                                            <p:cond delay="0"/>
                                          </p:stCondLst>
                                        </p:cTn>
                                        <p:tgtEl>
                                          <p:spTgt spid="5"/>
                                        </p:tgtEl>
                                        <p:attrNameLst>
                                          <p:attrName>style.visibility</p:attrName>
                                        </p:attrNameLst>
                                      </p:cBhvr>
                                      <p:to>
                                        <p:strVal val="hidden"/>
                                      </p:to>
                                    </p:set>
                                  </p:childTnLst>
                                </p:cTn>
                              </p:par>
                            </p:childTnLst>
                          </p:cTn>
                        </p:par>
                        <p:par>
                          <p:cTn id="14" fill="hold">
                            <p:stCondLst>
                              <p:cond delay="7700"/>
                            </p:stCondLst>
                            <p:childTnLst>
                              <p:par>
                                <p:cTn id="15" presetID="10" presetClass="entr" presetSubtype="0" fill="hold" nodeType="afterEffect">
                                  <p:stCondLst>
                                    <p:cond delay="0"/>
                                  </p:stCondLst>
                                  <p:childTnLst>
                                    <p:set>
                                      <p:cBhvr>
                                        <p:cTn id="16" dur="1" fill="hold">
                                          <p:stCondLst>
                                            <p:cond delay="0"/>
                                          </p:stCondLst>
                                        </p:cTn>
                                        <p:tgtEl>
                                          <p:spTgt spid="18435"/>
                                        </p:tgtEl>
                                        <p:attrNameLst>
                                          <p:attrName>style.visibility</p:attrName>
                                        </p:attrNameLst>
                                      </p:cBhvr>
                                      <p:to>
                                        <p:strVal val="visible"/>
                                      </p:to>
                                    </p:set>
                                    <p:animEffect transition="in" filter="fade">
                                      <p:cBhvr>
                                        <p:cTn id="17" dur="800"/>
                                        <p:tgtEl>
                                          <p:spTgt spid="18435"/>
                                        </p:tgtEl>
                                      </p:cBhvr>
                                    </p:animEffect>
                                  </p:childTnLst>
                                </p:cTn>
                              </p:par>
                            </p:childTnLst>
                          </p:cTn>
                        </p:par>
                        <p:par>
                          <p:cTn id="18" fill="hold">
                            <p:stCondLst>
                              <p:cond delay="8500"/>
                            </p:stCondLst>
                            <p:childTnLst>
                              <p:par>
                                <p:cTn id="19" presetID="1" presetClass="exit" presetSubtype="0" fill="hold" nodeType="after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par>
                          <p:cTn id="21" fill="hold">
                            <p:stCondLst>
                              <p:cond delay="8500"/>
                            </p:stCondLst>
                            <p:childTnLst>
                              <p:par>
                                <p:cTn id="22" presetID="10" presetClass="entr" presetSubtype="0" fill="hold" nodeType="afterEffect">
                                  <p:stCondLst>
                                    <p:cond delay="0"/>
                                  </p:stCondLst>
                                  <p:childTnLst>
                                    <p:set>
                                      <p:cBhvr>
                                        <p:cTn id="23" dur="1" fill="hold">
                                          <p:stCondLst>
                                            <p:cond delay="0"/>
                                          </p:stCondLst>
                                        </p:cTn>
                                        <p:tgtEl>
                                          <p:spTgt spid="18436"/>
                                        </p:tgtEl>
                                        <p:attrNameLst>
                                          <p:attrName>style.visibility</p:attrName>
                                        </p:attrNameLst>
                                      </p:cBhvr>
                                      <p:to>
                                        <p:strVal val="visible"/>
                                      </p:to>
                                    </p:set>
                                    <p:animEffect transition="in" filter="fade">
                                      <p:cBhvr>
                                        <p:cTn id="24" dur="800"/>
                                        <p:tgtEl>
                                          <p:spTgt spid="18436"/>
                                        </p:tgtEl>
                                      </p:cBhvr>
                                    </p:animEffect>
                                  </p:childTnLst>
                                </p:cTn>
                              </p:par>
                              <p:par>
                                <p:cTn id="25" presetID="1" presetClass="entr" presetSubtype="0" fill="hold" nodeType="withEffect">
                                  <p:stCondLst>
                                    <p:cond delay="80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9300"/>
                            </p:stCondLst>
                            <p:childTnLst>
                              <p:par>
                                <p:cTn id="28" presetID="0" presetClass="path" presetSubtype="0" accel="50000" decel="50000" fill="hold" nodeType="afterEffect">
                                  <p:stCondLst>
                                    <p:cond delay="0"/>
                                  </p:stCondLst>
                                  <p:childTnLst>
                                    <p:animMotion origin="layout" path="M 0.01527 0.1956 L -0.22396 -0.13703 " pathEditMode="relative" rAng="0" ptsTypes="AA">
                                      <p:cBhvr>
                                        <p:cTn id="29" dur="1400" fill="hold"/>
                                        <p:tgtEl>
                                          <p:spTgt spid="9"/>
                                        </p:tgtEl>
                                        <p:attrNameLst>
                                          <p:attrName>ppt_x</p:attrName>
                                          <p:attrName>ppt_y</p:attrName>
                                        </p:attrNameLst>
                                      </p:cBhvr>
                                      <p:rCtr x="-11962" y="-16644"/>
                                    </p:animMotion>
                                  </p:childTnLst>
                                </p:cTn>
                              </p:par>
                              <p:par>
                                <p:cTn id="30" presetID="10" presetClass="entr" presetSubtype="0" fill="hold" nodeType="withEffect">
                                  <p:stCondLst>
                                    <p:cond delay="1300"/>
                                  </p:stCondLst>
                                  <p:childTnLst>
                                    <p:set>
                                      <p:cBhvr>
                                        <p:cTn id="31" dur="1" fill="hold">
                                          <p:stCondLst>
                                            <p:cond delay="0"/>
                                          </p:stCondLst>
                                        </p:cTn>
                                        <p:tgtEl>
                                          <p:spTgt spid="18437"/>
                                        </p:tgtEl>
                                        <p:attrNameLst>
                                          <p:attrName>style.visibility</p:attrName>
                                        </p:attrNameLst>
                                      </p:cBhvr>
                                      <p:to>
                                        <p:strVal val="visible"/>
                                      </p:to>
                                    </p:set>
                                    <p:animEffect transition="in" filter="fade">
                                      <p:cBhvr>
                                        <p:cTn id="32" dur="800"/>
                                        <p:tgtEl>
                                          <p:spTgt spid="18437"/>
                                        </p:tgtEl>
                                      </p:cBhvr>
                                    </p:animEffect>
                                  </p:childTnLst>
                                </p:cTn>
                              </p:par>
                              <p:par>
                                <p:cTn id="33" presetID="1" presetClass="entr" presetSubtype="0" fill="hold" nodeType="withEffect">
                                  <p:stCondLst>
                                    <p:cond delay="2000"/>
                                  </p:stCondLst>
                                  <p:childTnLst>
                                    <p:set>
                                      <p:cBhvr>
                                        <p:cTn id="34" dur="1" fill="hold">
                                          <p:stCondLst>
                                            <p:cond delay="0"/>
                                          </p:stCondLst>
                                        </p:cTn>
                                        <p:tgtEl>
                                          <p:spTgt spid="10"/>
                                        </p:tgtEl>
                                        <p:attrNameLst>
                                          <p:attrName>style.visibility</p:attrName>
                                        </p:attrNameLst>
                                      </p:cBhvr>
                                      <p:to>
                                        <p:strVal val="visible"/>
                                      </p:to>
                                    </p:set>
                                  </p:childTnLst>
                                </p:cTn>
                              </p:par>
                            </p:childTnLst>
                          </p:cTn>
                        </p:par>
                        <p:par>
                          <p:cTn id="35" fill="hold">
                            <p:stCondLst>
                              <p:cond delay="11400"/>
                            </p:stCondLst>
                            <p:childTnLst>
                              <p:par>
                                <p:cTn id="36" presetID="0" presetClass="path" presetSubtype="0" accel="50000" decel="50000" fill="hold" nodeType="afterEffect">
                                  <p:stCondLst>
                                    <p:cond delay="0"/>
                                  </p:stCondLst>
                                  <p:childTnLst>
                                    <p:animMotion origin="layout" path="M 8.33333E-7 -1.21184E-6 L -0.34688 -0.90657 " pathEditMode="relative" rAng="0" ptsTypes="AA">
                                      <p:cBhvr>
                                        <p:cTn id="37" dur="1400" fill="hold"/>
                                        <p:tgtEl>
                                          <p:spTgt spid="10"/>
                                        </p:tgtEl>
                                        <p:attrNameLst>
                                          <p:attrName>ppt_x</p:attrName>
                                          <p:attrName>ppt_y</p:attrName>
                                        </p:attrNameLst>
                                      </p:cBhvr>
                                      <p:rCtr x="-17300" y="-45300"/>
                                    </p:animMotion>
                                  </p:childTnLst>
                                </p:cTn>
                              </p:par>
                            </p:childTnLst>
                          </p:cTn>
                        </p:par>
                        <p:par>
                          <p:cTn id="38" fill="hold">
                            <p:stCondLst>
                              <p:cond delay="12800"/>
                            </p:stCondLst>
                            <p:childTnLst>
                              <p:par>
                                <p:cTn id="39" presetID="1" presetClass="exit" presetSubtype="0" fill="hold" nodeType="after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924101" y="143987"/>
            <a:ext cx="8200823" cy="5012779"/>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srcRect/>
          <a:stretch>
            <a:fillRect/>
          </a:stretch>
        </p:blipFill>
        <p:spPr bwMode="auto">
          <a:xfrm>
            <a:off x="724290" y="9238"/>
            <a:ext cx="8202945" cy="6163602"/>
          </a:xfrm>
          <a:prstGeom prst="rect">
            <a:avLst/>
          </a:prstGeom>
          <a:noFill/>
          <a:ln w="9525">
            <a:noFill/>
            <a:miter lim="800000"/>
            <a:headEnd/>
            <a:tailEnd/>
          </a:ln>
        </p:spPr>
      </p:pic>
      <p:pic>
        <p:nvPicPr>
          <p:cNvPr id="19461" name="Picture 5"/>
          <p:cNvPicPr>
            <a:picLocks noChangeAspect="1" noChangeArrowheads="1"/>
          </p:cNvPicPr>
          <p:nvPr/>
        </p:nvPicPr>
        <p:blipFill>
          <a:blip r:embed="rId4" cstate="print"/>
          <a:srcRect/>
          <a:stretch>
            <a:fillRect/>
          </a:stretch>
        </p:blipFill>
        <p:spPr bwMode="auto">
          <a:xfrm>
            <a:off x="0" y="0"/>
            <a:ext cx="9101797" cy="6384144"/>
          </a:xfrm>
          <a:prstGeom prst="rect">
            <a:avLst/>
          </a:prstGeom>
          <a:noFill/>
          <a:ln w="9525">
            <a:noFill/>
            <a:miter lim="800000"/>
            <a:headEnd/>
            <a:tailEnd/>
          </a:ln>
        </p:spPr>
      </p:pic>
    </p:spTree>
    <p:extLst>
      <p:ext uri="{BB962C8B-B14F-4D97-AF65-F5344CB8AC3E}">
        <p14:creationId xmlns:p14="http://schemas.microsoft.com/office/powerpoint/2010/main" val="1927390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1000"/>
                                        <p:tgtEl>
                                          <p:spTgt spid="1945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461"/>
                                        </p:tgtEl>
                                        <p:attrNameLst>
                                          <p:attrName>style.visibility</p:attrName>
                                        </p:attrNameLst>
                                      </p:cBhvr>
                                      <p:to>
                                        <p:strVal val="visible"/>
                                      </p:to>
                                    </p:set>
                                    <p:animEffect transition="in" filter="fade">
                                      <p:cBhvr>
                                        <p:cTn id="11" dur="9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1" name="Rectangle 4"/>
          <p:cNvSpPr>
            <a:spLocks noGrp="1"/>
          </p:cNvSpPr>
          <p:nvPr>
            <p:ph type="ctrTitle"/>
          </p:nvPr>
        </p:nvSpPr>
        <p:spPr/>
        <p:txBody>
          <a:bodyPr/>
          <a:lstStyle/>
          <a:p>
            <a:pPr algn="ctr"/>
            <a:r>
              <a:rPr lang="en-US" sz="4000" dirty="0" smtClean="0">
                <a:latin typeface="Cambria" pitchFamily="18" charset="0"/>
              </a:rPr>
              <a:t> </a:t>
            </a:r>
          </a:p>
        </p:txBody>
      </p:sp>
      <p:sp>
        <p:nvSpPr>
          <p:cNvPr id="1085442" name="Rectangle 5"/>
          <p:cNvSpPr>
            <a:spLocks noGrp="1"/>
          </p:cNvSpPr>
          <p:nvPr>
            <p:ph type="subTitle" idx="1"/>
          </p:nvPr>
        </p:nvSpPr>
        <p:spPr/>
        <p:txBody>
          <a:bodyPr/>
          <a:lstStyle/>
          <a:p>
            <a:endParaRPr lang="en-US" dirty="0" smtClean="0">
              <a:solidFill>
                <a:schemeClr val="tx1"/>
              </a:solidFill>
              <a:latin typeface="Cambria" pitchFamily="18" charset="0"/>
            </a:endParaRPr>
          </a:p>
          <a:p>
            <a:r>
              <a:rPr lang="en-US" dirty="0" smtClean="0">
                <a:solidFill>
                  <a:schemeClr val="tx1"/>
                </a:solidFill>
                <a:latin typeface="Cambria" pitchFamily="18" charset="0"/>
              </a:rPr>
              <a:t> </a:t>
            </a:r>
          </a:p>
        </p:txBody>
      </p:sp>
      <p:sp>
        <p:nvSpPr>
          <p:cNvPr id="2" name="TextBox 1"/>
          <p:cNvSpPr txBox="1"/>
          <p:nvPr/>
        </p:nvSpPr>
        <p:spPr>
          <a:xfrm>
            <a:off x="1261240" y="3146653"/>
            <a:ext cx="6842235" cy="1938992"/>
          </a:xfrm>
          <a:prstGeom prst="rect">
            <a:avLst/>
          </a:prstGeom>
          <a:noFill/>
        </p:spPr>
        <p:txBody>
          <a:bodyPr wrap="square" rtlCol="0">
            <a:spAutoFit/>
          </a:bodyPr>
          <a:lstStyle/>
          <a:p>
            <a:pPr algn="ctr" defTabSz="914400"/>
            <a:r>
              <a:rPr lang="en-US" sz="6000" b="1" dirty="0" smtClean="0">
                <a:solidFill>
                  <a:schemeClr val="tx1">
                    <a:lumMod val="90000"/>
                    <a:lumOff val="10000"/>
                  </a:schemeClr>
                </a:solidFill>
                <a:latin typeface="Calibri" pitchFamily="34" charset="0"/>
              </a:rPr>
              <a:t>Oxford University Press</a:t>
            </a:r>
            <a:endParaRPr lang="en-US" sz="6000" b="1" dirty="0">
              <a:solidFill>
                <a:schemeClr val="tx1">
                  <a:lumMod val="90000"/>
                  <a:lumOff val="10000"/>
                </a:schemeClr>
              </a:solidFill>
              <a:latin typeface="Calibri" pitchFamily="34" charset="0"/>
            </a:endParaRPr>
          </a:p>
        </p:txBody>
      </p:sp>
    </p:spTree>
    <p:extLst>
      <p:ext uri="{BB962C8B-B14F-4D97-AF65-F5344CB8AC3E}">
        <p14:creationId xmlns:p14="http://schemas.microsoft.com/office/powerpoint/2010/main" val="36419660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7536" y="0"/>
            <a:ext cx="9126464" cy="5284812"/>
          </a:xfrm>
          <a:prstGeom prst="rect">
            <a:avLst/>
          </a:prstGeom>
          <a:noFill/>
          <a:ln w="9525">
            <a:noFill/>
            <a:miter lim="800000"/>
            <a:headEnd/>
            <a:tailEnd/>
          </a:ln>
        </p:spPr>
      </p:pic>
    </p:spTree>
    <p:extLst>
      <p:ext uri="{BB962C8B-B14F-4D97-AF65-F5344CB8AC3E}">
        <p14:creationId xmlns:p14="http://schemas.microsoft.com/office/powerpoint/2010/main" val="165882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85344" y="476672"/>
            <a:ext cx="8588013" cy="5760640"/>
          </a:xfrm>
          <a:prstGeom prst="rect">
            <a:avLst/>
          </a:prstGeom>
          <a:noFill/>
          <a:ln w="9525">
            <a:noFill/>
            <a:miter lim="800000"/>
            <a:headEnd/>
            <a:tailEnd/>
          </a:ln>
        </p:spPr>
      </p:pic>
      <p:sp>
        <p:nvSpPr>
          <p:cNvPr id="2" name="Right Arrow 1"/>
          <p:cNvSpPr/>
          <p:nvPr/>
        </p:nvSpPr>
        <p:spPr>
          <a:xfrm>
            <a:off x="1353614" y="4161555"/>
            <a:ext cx="648072" cy="648072"/>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346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539552" y="404665"/>
            <a:ext cx="8263385" cy="5906790"/>
          </a:xfrm>
          <a:prstGeom prst="rect">
            <a:avLst/>
          </a:prstGeom>
          <a:noFill/>
          <a:ln w="9525">
            <a:noFill/>
            <a:miter lim="800000"/>
            <a:headEnd/>
            <a:tailEnd/>
          </a:ln>
        </p:spPr>
      </p:pic>
      <p:sp>
        <p:nvSpPr>
          <p:cNvPr id="3" name="Prostokąt 2"/>
          <p:cNvSpPr/>
          <p:nvPr/>
        </p:nvSpPr>
        <p:spPr>
          <a:xfrm>
            <a:off x="2627784" y="3429000"/>
            <a:ext cx="3744416" cy="144016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tx2"/>
                </a:solidFill>
                <a:latin typeface="Arial" pitchFamily="34" charset="0"/>
                <a:cs typeface="Arial" pitchFamily="34" charset="0"/>
              </a:rPr>
              <a:t>Oxford e-Learning является вспомогательным ресурсом с вопросами и ответами для изданий из Oxford Medicine Online</a:t>
            </a:r>
          </a:p>
        </p:txBody>
      </p:sp>
    </p:spTree>
    <p:extLst>
      <p:ext uri="{BB962C8B-B14F-4D97-AF65-F5344CB8AC3E}">
        <p14:creationId xmlns:p14="http://schemas.microsoft.com/office/powerpoint/2010/main" val="325240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2"/>
          </p:nvPr>
        </p:nvSpPr>
        <p:spPr/>
        <p:txBody>
          <a:bodyPr/>
          <a:lstStyle/>
          <a:p>
            <a:fld id="{01220978-8253-124C-B391-04AC4DA943D1}" type="slidenum">
              <a:rPr lang="en-US" smtClean="0">
                <a:solidFill>
                  <a:srgbClr val="002147">
                    <a:tint val="75000"/>
                  </a:srgbClr>
                </a:solidFill>
              </a:rPr>
              <a:pPr/>
              <a:t>43</a:t>
            </a:fld>
            <a:endParaRPr lang="en-US" dirty="0">
              <a:solidFill>
                <a:srgbClr val="002147">
                  <a:tint val="75000"/>
                </a:srgbClr>
              </a:solidFill>
            </a:endParaRPr>
          </a:p>
        </p:txBody>
      </p:sp>
      <p:sp>
        <p:nvSpPr>
          <p:cNvPr id="5" name="Text Placeholder 4"/>
          <p:cNvSpPr>
            <a:spLocks noGrp="1"/>
          </p:cNvSpPr>
          <p:nvPr>
            <p:ph type="body" sz="quarter" idx="13"/>
          </p:nvPr>
        </p:nvSpPr>
        <p:spPr/>
        <p:txBody>
          <a:bodyPr/>
          <a:lstStyle/>
          <a:p>
            <a:r>
              <a:rPr lang="en-GB" dirty="0" smtClean="0"/>
              <a:t>Oxford E-Learning</a:t>
            </a:r>
            <a:endParaRPr lang="en-GB" dirty="0"/>
          </a:p>
        </p:txBody>
      </p:sp>
      <p:sp>
        <p:nvSpPr>
          <p:cNvPr id="6" name="Text Placeholder 5"/>
          <p:cNvSpPr>
            <a:spLocks noGrp="1"/>
          </p:cNvSpPr>
          <p:nvPr>
            <p:ph type="body" sz="quarter" idx="14"/>
          </p:nvPr>
        </p:nvSpPr>
        <p:spPr/>
        <p:txBody>
          <a:bodyPr>
            <a:normAutofit fontScale="92500" lnSpcReduction="20000"/>
          </a:bodyPr>
          <a:lstStyle/>
          <a:p>
            <a:endParaRPr lang="ru-RU" dirty="0"/>
          </a:p>
          <a:p>
            <a:endParaRPr lang="ru-RU" dirty="0"/>
          </a:p>
          <a:p>
            <a:pPr marL="0" indent="0">
              <a:buNone/>
            </a:pPr>
            <a:r>
              <a:rPr lang="ru-RU" dirty="0"/>
              <a:t>В OEL вы найдёте:</a:t>
            </a:r>
          </a:p>
          <a:p>
            <a:endParaRPr lang="ru-RU" dirty="0"/>
          </a:p>
          <a:p>
            <a:pPr marL="0" indent="0">
              <a:buNone/>
            </a:pPr>
            <a:r>
              <a:rPr lang="ru-RU" dirty="0"/>
              <a:t>- отобранные издания для вашего обучения</a:t>
            </a:r>
          </a:p>
          <a:p>
            <a:pPr marL="0" indent="0">
              <a:buNone/>
            </a:pPr>
            <a:r>
              <a:rPr lang="ru-RU" dirty="0"/>
              <a:t>- тесты</a:t>
            </a:r>
          </a:p>
          <a:p>
            <a:pPr marL="0" indent="0">
              <a:buNone/>
            </a:pPr>
            <a:r>
              <a:rPr lang="ru-RU" dirty="0"/>
              <a:t>- результаты тестов</a:t>
            </a:r>
          </a:p>
          <a:p>
            <a:pPr marL="0" indent="0">
              <a:buNone/>
            </a:pPr>
            <a:r>
              <a:rPr lang="ru-RU" dirty="0"/>
              <a:t>- анализ результатов теста</a:t>
            </a:r>
          </a:p>
          <a:p>
            <a:endParaRPr lang="ru-RU" dirty="0"/>
          </a:p>
          <a:p>
            <a:pPr marL="0" indent="0">
              <a:buNone/>
            </a:pPr>
            <a:r>
              <a:rPr lang="ru-RU" dirty="0"/>
              <a:t>Обратите внимание, что вы также можете распечатать сертификат, подтверждающий ваши достижения на основе данного материала</a:t>
            </a:r>
          </a:p>
          <a:p>
            <a:endParaRPr lang="en-GB" dirty="0"/>
          </a:p>
        </p:txBody>
      </p:sp>
    </p:spTree>
    <p:extLst>
      <p:ext uri="{BB962C8B-B14F-4D97-AF65-F5344CB8AC3E}">
        <p14:creationId xmlns:p14="http://schemas.microsoft.com/office/powerpoint/2010/main" val="1572178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76225" y="552450"/>
            <a:ext cx="8591550" cy="5753100"/>
          </a:xfrm>
          <a:prstGeom prst="rect">
            <a:avLst/>
          </a:prstGeom>
          <a:noFill/>
          <a:ln w="9525">
            <a:noFill/>
            <a:miter lim="800000"/>
            <a:headEnd/>
            <a:tailEnd/>
          </a:ln>
        </p:spPr>
      </p:pic>
      <p:sp>
        <p:nvSpPr>
          <p:cNvPr id="2" name="Rectangle 1"/>
          <p:cNvSpPr/>
          <p:nvPr/>
        </p:nvSpPr>
        <p:spPr>
          <a:xfrm>
            <a:off x="3167844" y="404664"/>
            <a:ext cx="2808312" cy="504056"/>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Inside OEL</a:t>
            </a:r>
            <a:endParaRPr lang="en-GB" sz="2400" dirty="0">
              <a:solidFill>
                <a:schemeClr val="tx1"/>
              </a:solidFill>
            </a:endParaRPr>
          </a:p>
        </p:txBody>
      </p:sp>
    </p:spTree>
    <p:extLst>
      <p:ext uri="{BB962C8B-B14F-4D97-AF65-F5344CB8AC3E}">
        <p14:creationId xmlns:p14="http://schemas.microsoft.com/office/powerpoint/2010/main" val="213633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225" cy="6315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3"/>
          <p:cNvSpPr txBox="1">
            <a:spLocks noChangeArrowheads="1"/>
          </p:cNvSpPr>
          <p:nvPr/>
        </p:nvSpPr>
        <p:spPr bwMode="auto">
          <a:xfrm>
            <a:off x="107504" y="4149080"/>
            <a:ext cx="3540813" cy="1754326"/>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ru-RU" dirty="0">
                <a:solidFill>
                  <a:srgbClr val="002147"/>
                </a:solidFill>
              </a:rPr>
              <a:t>Oxford Bibliographies разработан совместно с учёными и библиотекарями из разных стран и содержит эксклюзивные, авторитетные пособия для исследований. </a:t>
            </a:r>
          </a:p>
        </p:txBody>
      </p:sp>
      <p:sp>
        <p:nvSpPr>
          <p:cNvPr id="4" name="Text Box 13"/>
          <p:cNvSpPr txBox="1">
            <a:spLocks noChangeArrowheads="1"/>
          </p:cNvSpPr>
          <p:nvPr/>
        </p:nvSpPr>
        <p:spPr bwMode="auto">
          <a:xfrm>
            <a:off x="5148064" y="2420888"/>
            <a:ext cx="3540813" cy="3416320"/>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ru-RU" dirty="0" smtClean="0">
                <a:solidFill>
                  <a:srgbClr val="002147"/>
                </a:solidFill>
              </a:rPr>
              <a:t>Каждая </a:t>
            </a:r>
            <a:r>
              <a:rPr lang="ru-RU" dirty="0">
                <a:solidFill>
                  <a:srgbClr val="002147"/>
                </a:solidFill>
              </a:rPr>
              <a:t>тема в Oxford Bibliographies объединяет обширную коллекцию статей, касающихся разделов той или иной дисциплины. </a:t>
            </a:r>
          </a:p>
          <a:p>
            <a:pPr fontAlgn="base">
              <a:spcBef>
                <a:spcPct val="0"/>
              </a:spcBef>
              <a:spcAft>
                <a:spcPct val="0"/>
              </a:spcAft>
            </a:pPr>
            <a:endParaRPr lang="ru-RU" dirty="0">
              <a:solidFill>
                <a:srgbClr val="002147"/>
              </a:solidFill>
            </a:endParaRPr>
          </a:p>
          <a:p>
            <a:pPr fontAlgn="base">
              <a:spcBef>
                <a:spcPct val="0"/>
              </a:spcBef>
              <a:spcAft>
                <a:spcPct val="0"/>
              </a:spcAft>
            </a:pPr>
            <a:r>
              <a:rPr lang="ru-RU" dirty="0">
                <a:solidFill>
                  <a:srgbClr val="002147"/>
                </a:solidFill>
              </a:rPr>
              <a:t>В результате получился невероятно мощный новый ресурс, разработанный, чтобы послужить исследователям путеводной нитью в ситуации информационной перегрузки. </a:t>
            </a:r>
            <a:endParaRPr lang="en-GB" dirty="0">
              <a:solidFill>
                <a:srgbClr val="002147"/>
              </a:solidFill>
            </a:endParaRPr>
          </a:p>
        </p:txBody>
      </p:sp>
    </p:spTree>
    <p:extLst>
      <p:ext uri="{BB962C8B-B14F-4D97-AF65-F5344CB8AC3E}">
        <p14:creationId xmlns:p14="http://schemas.microsoft.com/office/powerpoint/2010/main" val="3327111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36496" cy="5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067944" y="5062791"/>
            <a:ext cx="4968552" cy="1008112"/>
          </a:xfrm>
          <a:prstGeom prst="rect">
            <a:avLst/>
          </a:prstGeom>
          <a:solidFill>
            <a:srgbClr val="FFFF66"/>
          </a:solidFill>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sz="1600" dirty="0">
                <a:solidFill>
                  <a:srgbClr val="000000"/>
                </a:solidFill>
                <a:cs typeface="Arial" charset="0"/>
              </a:rPr>
              <a:t>Каждая статья в </a:t>
            </a:r>
            <a:r>
              <a:rPr lang="en-US" altLang="en-US" sz="1600" i="1" dirty="0">
                <a:solidFill>
                  <a:srgbClr val="000000"/>
                </a:solidFill>
                <a:cs typeface="Arial" charset="0"/>
              </a:rPr>
              <a:t>Oxford Bibliographies</a:t>
            </a:r>
            <a:r>
              <a:rPr lang="en-US" altLang="en-US" sz="1600" dirty="0">
                <a:solidFill>
                  <a:srgbClr val="000000"/>
                </a:solidFill>
                <a:cs typeface="Arial" charset="0"/>
              </a:rPr>
              <a:t> </a:t>
            </a:r>
            <a:r>
              <a:rPr lang="ru-RU" altLang="en-US" sz="1600" dirty="0">
                <a:solidFill>
                  <a:srgbClr val="000000"/>
                </a:solidFill>
                <a:cs typeface="Arial" charset="0"/>
              </a:rPr>
              <a:t>снабжена прямыми рекомендациями и контекстной информацией, чтобы пользователи могли найти в точности те ресурсы, которые им нужны</a:t>
            </a:r>
            <a:r>
              <a:rPr lang="en-US" altLang="en-US" sz="1600" dirty="0">
                <a:solidFill>
                  <a:srgbClr val="000000"/>
                </a:solidFill>
                <a:cs typeface="Arial" charset="0"/>
              </a:rPr>
              <a:t>. </a:t>
            </a:r>
          </a:p>
        </p:txBody>
      </p:sp>
    </p:spTree>
    <p:extLst>
      <p:ext uri="{BB962C8B-B14F-4D97-AF65-F5344CB8AC3E}">
        <p14:creationId xmlns:p14="http://schemas.microsoft.com/office/powerpoint/2010/main" val="1324130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 y="0"/>
            <a:ext cx="9125483" cy="5887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923928" y="4326077"/>
            <a:ext cx="4968552" cy="1224136"/>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sz="1600" dirty="0">
                <a:solidFill>
                  <a:srgbClr val="000000"/>
                </a:solidFill>
                <a:cs typeface="Arial" charset="0"/>
              </a:rPr>
              <a:t>Каждая статья, написанная и отрецензированная ведущими учёными в своих областях, состоит из вводного текста и комментариев с последующим аннотированным списком ссылок на процитированные работы</a:t>
            </a:r>
            <a:r>
              <a:rPr lang="en-US" altLang="en-US" sz="1600" dirty="0">
                <a:solidFill>
                  <a:srgbClr val="000000"/>
                </a:solidFill>
                <a:cs typeface="Arial" charset="0"/>
              </a:rPr>
              <a:t>:</a:t>
            </a:r>
            <a:endParaRPr lang="pl-PL" altLang="en-US" sz="1600" dirty="0">
              <a:solidFill>
                <a:srgbClr val="000000"/>
              </a:solidFill>
              <a:cs typeface="Arial" charset="0"/>
            </a:endParaRPr>
          </a:p>
        </p:txBody>
      </p:sp>
    </p:spTree>
    <p:extLst>
      <p:ext uri="{BB962C8B-B14F-4D97-AF65-F5344CB8AC3E}">
        <p14:creationId xmlns:p14="http://schemas.microsoft.com/office/powerpoint/2010/main" val="231562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2017"/>
            <a:ext cx="8820980" cy="6854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08004" y="3645024"/>
            <a:ext cx="4392488" cy="3020291"/>
          </a:xfrm>
          <a:prstGeom prst="rect">
            <a:avLst/>
          </a:prstGeom>
          <a:solidFill>
            <a:srgbClr val="FFFF66"/>
          </a:solidFill>
          <a:ln w="19050"/>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endParaRPr lang="en-US" altLang="en-US" sz="1600" dirty="0">
              <a:solidFill>
                <a:srgbClr val="000000"/>
              </a:solidFill>
              <a:cs typeface="Arial" charset="0"/>
            </a:endParaRPr>
          </a:p>
          <a:p>
            <a:pPr fontAlgn="base">
              <a:spcBef>
                <a:spcPct val="0"/>
              </a:spcBef>
              <a:spcAft>
                <a:spcPct val="0"/>
              </a:spcAft>
            </a:pPr>
            <a:r>
              <a:rPr lang="ru-RU" altLang="en-US" sz="1600" dirty="0">
                <a:solidFill>
                  <a:srgbClr val="000000"/>
                </a:solidFill>
                <a:cs typeface="Arial" charset="0"/>
              </a:rPr>
              <a:t>Значки</a:t>
            </a:r>
            <a:r>
              <a:rPr lang="ru-RU" altLang="en-US" sz="1600" b="1" dirty="0">
                <a:solidFill>
                  <a:srgbClr val="000000"/>
                </a:solidFill>
                <a:cs typeface="Arial" charset="0"/>
              </a:rPr>
              <a:t> </a:t>
            </a:r>
            <a:r>
              <a:rPr lang="en-US" altLang="en-US" sz="1600" b="1" dirty="0" err="1">
                <a:solidFill>
                  <a:srgbClr val="000000"/>
                </a:solidFill>
                <a:cs typeface="Arial" charset="0"/>
              </a:rPr>
              <a:t>OpenURL</a:t>
            </a:r>
            <a:r>
              <a:rPr lang="en-US" altLang="en-US" sz="1600" dirty="0">
                <a:solidFill>
                  <a:srgbClr val="000000"/>
                </a:solidFill>
                <a:cs typeface="Arial" charset="0"/>
              </a:rPr>
              <a:t> </a:t>
            </a:r>
            <a:r>
              <a:rPr lang="ru-RU" altLang="en-US" sz="1600" dirty="0">
                <a:solidFill>
                  <a:srgbClr val="000000"/>
                </a:solidFill>
                <a:cs typeface="Arial" charset="0"/>
              </a:rPr>
              <a:t>ведут на запись </a:t>
            </a:r>
            <a:r>
              <a:rPr lang="ru-RU" altLang="en-US" dirty="0">
                <a:solidFill>
                  <a:srgbClr val="000000"/>
                </a:solidFill>
                <a:cs typeface="Arial" charset="0"/>
              </a:rPr>
              <a:t>соответствующего</a:t>
            </a:r>
            <a:r>
              <a:rPr lang="ru-RU" altLang="en-US" dirty="0">
                <a:solidFill>
                  <a:prstClr val="black"/>
                </a:solidFill>
                <a:cs typeface="Arial" charset="0"/>
              </a:rPr>
              <a:t> </a:t>
            </a:r>
            <a:r>
              <a:rPr lang="ru-RU" altLang="en-US" sz="1600" dirty="0">
                <a:solidFill>
                  <a:srgbClr val="000000"/>
                </a:solidFill>
                <a:cs typeface="Arial" charset="0"/>
              </a:rPr>
              <a:t>ресурса в вашем библиотечном </a:t>
            </a:r>
            <a:r>
              <a:rPr lang="ru-RU" altLang="en-US" sz="1600" dirty="0" smtClean="0">
                <a:solidFill>
                  <a:srgbClr val="000000"/>
                </a:solidFill>
                <a:cs typeface="Arial" charset="0"/>
              </a:rPr>
              <a:t>каталоге</a:t>
            </a:r>
            <a:endParaRPr lang="en-GB" altLang="en-US" sz="1600" dirty="0" smtClean="0">
              <a:solidFill>
                <a:srgbClr val="000000"/>
              </a:solidFill>
              <a:cs typeface="Arial" charset="0"/>
            </a:endParaRPr>
          </a:p>
          <a:p>
            <a:pPr fontAlgn="base">
              <a:spcBef>
                <a:spcPct val="0"/>
              </a:spcBef>
              <a:spcAft>
                <a:spcPct val="0"/>
              </a:spcAft>
            </a:pPr>
            <a:endParaRPr lang="en-GB" dirty="0" smtClean="0">
              <a:solidFill>
                <a:srgbClr val="002060"/>
              </a:solidFill>
            </a:endParaRPr>
          </a:p>
          <a:p>
            <a:pPr fontAlgn="base">
              <a:spcBef>
                <a:spcPct val="0"/>
              </a:spcBef>
              <a:spcAft>
                <a:spcPct val="0"/>
              </a:spcAft>
            </a:pPr>
            <a:r>
              <a:rPr lang="ru-RU" altLang="en-US" sz="1600" dirty="0">
                <a:solidFill>
                  <a:srgbClr val="000000"/>
                </a:solidFill>
                <a:cs typeface="Arial" charset="0"/>
              </a:rPr>
              <a:t>Ссылки</a:t>
            </a:r>
            <a:r>
              <a:rPr lang="ru-RU" altLang="en-US" sz="1600" b="1" dirty="0">
                <a:solidFill>
                  <a:srgbClr val="000000"/>
                </a:solidFill>
                <a:cs typeface="Arial" charset="0"/>
              </a:rPr>
              <a:t> </a:t>
            </a:r>
            <a:r>
              <a:rPr lang="en-US" altLang="en-US" sz="1600" b="1" dirty="0" err="1">
                <a:solidFill>
                  <a:srgbClr val="000000"/>
                </a:solidFill>
                <a:cs typeface="Arial" charset="0"/>
              </a:rPr>
              <a:t>WorldCat</a:t>
            </a:r>
            <a:r>
              <a:rPr lang="en-US" altLang="en-US" sz="1600" dirty="0">
                <a:solidFill>
                  <a:srgbClr val="000000"/>
                </a:solidFill>
                <a:cs typeface="Arial" charset="0"/>
              </a:rPr>
              <a:t> </a:t>
            </a:r>
            <a:r>
              <a:rPr lang="ru-RU" altLang="en-US" sz="1600" dirty="0">
                <a:solidFill>
                  <a:srgbClr val="000000"/>
                </a:solidFill>
                <a:cs typeface="Arial" charset="0"/>
              </a:rPr>
              <a:t>приводят прямо на запись</a:t>
            </a:r>
            <a:r>
              <a:rPr lang="ru-RU" altLang="en-US" sz="1600" dirty="0">
                <a:solidFill>
                  <a:prstClr val="black"/>
                </a:solidFill>
                <a:cs typeface="Arial" charset="0"/>
              </a:rPr>
              <a:t> </a:t>
            </a:r>
            <a:r>
              <a:rPr lang="ru-RU" altLang="en-US" sz="1600" dirty="0">
                <a:solidFill>
                  <a:srgbClr val="000000"/>
                </a:solidFill>
                <a:cs typeface="Arial" charset="0"/>
              </a:rPr>
              <a:t>соответствующего ресурса</a:t>
            </a:r>
            <a:r>
              <a:rPr lang="ru-RU" altLang="en-US" sz="1600" dirty="0">
                <a:solidFill>
                  <a:prstClr val="black"/>
                </a:solidFill>
                <a:cs typeface="Arial" charset="0"/>
              </a:rPr>
              <a:t> </a:t>
            </a:r>
            <a:r>
              <a:rPr lang="ru-RU" altLang="en-US" sz="1600" dirty="0">
                <a:solidFill>
                  <a:srgbClr val="000000"/>
                </a:solidFill>
                <a:cs typeface="Arial" charset="0"/>
              </a:rPr>
              <a:t>в каталоге</a:t>
            </a:r>
            <a:r>
              <a:rPr lang="en-US" altLang="en-US" sz="1600" dirty="0">
                <a:solidFill>
                  <a:srgbClr val="000000"/>
                </a:solidFill>
                <a:cs typeface="Arial" charset="0"/>
              </a:rPr>
              <a:t> OCLC </a:t>
            </a:r>
            <a:r>
              <a:rPr lang="en-US" altLang="en-US" sz="1600" dirty="0" err="1">
                <a:solidFill>
                  <a:srgbClr val="000000"/>
                </a:solidFill>
                <a:cs typeface="Arial" charset="0"/>
              </a:rPr>
              <a:t>WorldCat</a:t>
            </a:r>
            <a:r>
              <a:rPr lang="en-US" altLang="en-US" sz="1600" dirty="0">
                <a:solidFill>
                  <a:srgbClr val="000000"/>
                </a:solidFill>
                <a:cs typeface="Arial" charset="0"/>
              </a:rPr>
              <a:t>.</a:t>
            </a:r>
            <a:endParaRPr lang="pl-PL" altLang="en-US" sz="1600" dirty="0">
              <a:solidFill>
                <a:srgbClr val="000000"/>
              </a:solidFill>
              <a:cs typeface="Arial" charset="0"/>
            </a:endParaRPr>
          </a:p>
          <a:p>
            <a:pPr fontAlgn="base">
              <a:spcBef>
                <a:spcPct val="0"/>
              </a:spcBef>
              <a:spcAft>
                <a:spcPct val="0"/>
              </a:spcAft>
            </a:pPr>
            <a:endParaRPr lang="en-US" altLang="en-US" sz="1600" dirty="0">
              <a:solidFill>
                <a:srgbClr val="000000"/>
              </a:solidFill>
              <a:cs typeface="Arial" charset="0"/>
            </a:endParaRPr>
          </a:p>
          <a:p>
            <a:pPr fontAlgn="base">
              <a:spcBef>
                <a:spcPct val="0"/>
              </a:spcBef>
              <a:spcAft>
                <a:spcPct val="0"/>
              </a:spcAft>
            </a:pPr>
            <a:r>
              <a:rPr lang="ru-RU" altLang="en-US" dirty="0">
                <a:solidFill>
                  <a:srgbClr val="000000"/>
                </a:solidFill>
                <a:cs typeface="Arial" charset="0"/>
              </a:rPr>
              <a:t>Ссылки</a:t>
            </a:r>
            <a:r>
              <a:rPr lang="ru-RU" altLang="en-US" b="1" dirty="0">
                <a:solidFill>
                  <a:srgbClr val="000000"/>
                </a:solidFill>
                <a:cs typeface="Arial" charset="0"/>
              </a:rPr>
              <a:t> </a:t>
            </a:r>
            <a:r>
              <a:rPr lang="en-US" altLang="en-US" b="1" dirty="0">
                <a:solidFill>
                  <a:srgbClr val="000000"/>
                </a:solidFill>
                <a:cs typeface="Arial" charset="0"/>
              </a:rPr>
              <a:t>Google Books</a:t>
            </a:r>
            <a:r>
              <a:rPr lang="en-US" altLang="en-US" dirty="0">
                <a:solidFill>
                  <a:srgbClr val="000000"/>
                </a:solidFill>
                <a:cs typeface="Arial" charset="0"/>
              </a:rPr>
              <a:t> (</a:t>
            </a:r>
            <a:r>
              <a:rPr lang="ru-RU" altLang="en-US" dirty="0">
                <a:solidFill>
                  <a:srgbClr val="000000"/>
                </a:solidFill>
                <a:cs typeface="Arial" charset="0"/>
              </a:rPr>
              <a:t>где это возможно</a:t>
            </a:r>
            <a:r>
              <a:rPr lang="en-US" altLang="en-US" dirty="0">
                <a:solidFill>
                  <a:srgbClr val="000000"/>
                </a:solidFill>
                <a:cs typeface="Arial" charset="0"/>
              </a:rPr>
              <a:t>) </a:t>
            </a:r>
            <a:r>
              <a:rPr lang="ru-RU" altLang="en-US" dirty="0">
                <a:solidFill>
                  <a:srgbClr val="000000"/>
                </a:solidFill>
                <a:cs typeface="Arial" charset="0"/>
              </a:rPr>
              <a:t>ведут прямо на этот ресурс в</a:t>
            </a:r>
            <a:r>
              <a:rPr lang="en-US" altLang="en-US" dirty="0">
                <a:solidFill>
                  <a:srgbClr val="000000"/>
                </a:solidFill>
                <a:cs typeface="Arial" charset="0"/>
              </a:rPr>
              <a:t> Google Books.</a:t>
            </a:r>
          </a:p>
          <a:p>
            <a:pPr algn="ctr"/>
            <a:endParaRPr lang="en-GB" dirty="0">
              <a:solidFill>
                <a:prstClr val="white"/>
              </a:solidFill>
            </a:endParaRPr>
          </a:p>
        </p:txBody>
      </p:sp>
      <p:sp>
        <p:nvSpPr>
          <p:cNvPr id="3" name="Rectangle 2"/>
          <p:cNvSpPr/>
          <p:nvPr/>
        </p:nvSpPr>
        <p:spPr>
          <a:xfrm>
            <a:off x="2483768" y="1772816"/>
            <a:ext cx="5904656" cy="79208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158808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45094"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940152" y="116632"/>
            <a:ext cx="3104943" cy="936104"/>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dirty="0">
                <a:solidFill>
                  <a:srgbClr val="000000"/>
                </a:solidFill>
                <a:cs typeface="Arial" charset="0"/>
              </a:rPr>
              <a:t>заголовки</a:t>
            </a:r>
            <a:r>
              <a:rPr lang="pl-PL" altLang="en-US" dirty="0">
                <a:solidFill>
                  <a:srgbClr val="000000"/>
                </a:solidFill>
                <a:cs typeface="Arial" charset="0"/>
              </a:rPr>
              <a:t> – </a:t>
            </a:r>
            <a:r>
              <a:rPr lang="ru-RU" altLang="en-US" dirty="0">
                <a:solidFill>
                  <a:srgbClr val="000000"/>
                </a:solidFill>
                <a:cs typeface="Arial" charset="0"/>
              </a:rPr>
              <a:t>определяют типы ресурсов и основные научные области</a:t>
            </a:r>
            <a:endParaRPr lang="pl-PL" altLang="en-US" dirty="0">
              <a:solidFill>
                <a:srgbClr val="000000"/>
              </a:solidFill>
              <a:cs typeface="Arial" charset="0"/>
            </a:endParaRPr>
          </a:p>
        </p:txBody>
      </p:sp>
      <p:sp>
        <p:nvSpPr>
          <p:cNvPr id="3" name="Rectangle 2"/>
          <p:cNvSpPr/>
          <p:nvPr/>
        </p:nvSpPr>
        <p:spPr>
          <a:xfrm>
            <a:off x="5940151" y="1484784"/>
            <a:ext cx="3104943" cy="1273832"/>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dirty="0">
                <a:solidFill>
                  <a:srgbClr val="000000"/>
                </a:solidFill>
                <a:cs typeface="Arial" charset="0"/>
              </a:rPr>
              <a:t>Экспертные комментарии вводят в контекст и дают рекомендации, ориентируя пользователя среди цитат</a:t>
            </a:r>
            <a:endParaRPr lang="pl-PL" altLang="en-US" dirty="0">
              <a:solidFill>
                <a:srgbClr val="000000"/>
              </a:solidFill>
              <a:cs typeface="Arial" charset="0"/>
            </a:endParaRPr>
          </a:p>
        </p:txBody>
      </p:sp>
      <p:sp>
        <p:nvSpPr>
          <p:cNvPr id="4" name="Rectangle 3"/>
          <p:cNvSpPr/>
          <p:nvPr/>
        </p:nvSpPr>
        <p:spPr>
          <a:xfrm>
            <a:off x="5796136" y="4293096"/>
            <a:ext cx="3248959" cy="1224136"/>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dirty="0">
                <a:solidFill>
                  <a:srgbClr val="000000"/>
                </a:solidFill>
                <a:cs typeface="Arial" charset="0"/>
              </a:rPr>
              <a:t>Цитаты снабжены выборочным списком лучших и наиболее полезных ресурсов</a:t>
            </a:r>
          </a:p>
        </p:txBody>
      </p:sp>
      <p:sp>
        <p:nvSpPr>
          <p:cNvPr id="5" name="Rectangle 4"/>
          <p:cNvSpPr/>
          <p:nvPr/>
        </p:nvSpPr>
        <p:spPr>
          <a:xfrm>
            <a:off x="1" y="3674993"/>
            <a:ext cx="1944216" cy="2592288"/>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dirty="0">
                <a:solidFill>
                  <a:srgbClr val="000000"/>
                </a:solidFill>
                <a:cs typeface="Arial" charset="0"/>
              </a:rPr>
              <a:t>Ссылки на ресурсы, доступные в вашем библиотечном каталоге, </a:t>
            </a:r>
            <a:r>
              <a:rPr lang="pl-PL" altLang="en-US" dirty="0">
                <a:solidFill>
                  <a:srgbClr val="000000"/>
                </a:solidFill>
                <a:cs typeface="Arial" charset="0"/>
              </a:rPr>
              <a:t>OCLC WorldCat, Google Books </a:t>
            </a:r>
            <a:r>
              <a:rPr lang="ru-RU" altLang="en-US" dirty="0">
                <a:solidFill>
                  <a:srgbClr val="000000"/>
                </a:solidFill>
                <a:cs typeface="Arial" charset="0"/>
              </a:rPr>
              <a:t>и т.д.</a:t>
            </a:r>
            <a:endParaRPr lang="pl-PL" altLang="en-US" dirty="0">
              <a:solidFill>
                <a:srgbClr val="000000"/>
              </a:solidFill>
              <a:cs typeface="Arial" charset="0"/>
            </a:endParaRPr>
          </a:p>
        </p:txBody>
      </p:sp>
      <p:sp>
        <p:nvSpPr>
          <p:cNvPr id="6" name="Rectangle 5"/>
          <p:cNvSpPr/>
          <p:nvPr/>
        </p:nvSpPr>
        <p:spPr>
          <a:xfrm>
            <a:off x="5421573" y="5733256"/>
            <a:ext cx="3635896" cy="1066428"/>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ru-RU" altLang="en-US" dirty="0">
                <a:solidFill>
                  <a:srgbClr val="000000"/>
                </a:solidFill>
                <a:cs typeface="Arial" charset="0"/>
              </a:rPr>
              <a:t>Аннотации показывают, что включено в работу, и дают указания о том, как ресурс может способствовать поиску</a:t>
            </a:r>
          </a:p>
        </p:txBody>
      </p:sp>
    </p:spTree>
    <p:extLst>
      <p:ext uri="{BB962C8B-B14F-4D97-AF65-F5344CB8AC3E}">
        <p14:creationId xmlns:p14="http://schemas.microsoft.com/office/powerpoint/2010/main" val="2841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2"/>
          <p:cNvSpPr>
            <a:spLocks noGrp="1"/>
          </p:cNvSpPr>
          <p:nvPr>
            <p:ph type="title"/>
          </p:nvPr>
        </p:nvSpPr>
        <p:spPr/>
        <p:txBody>
          <a:bodyPr/>
          <a:lstStyle/>
          <a:p>
            <a:pPr eaLnBrk="1" hangingPunct="1"/>
            <a:r>
              <a:rPr lang="en-GB" dirty="0" smtClean="0">
                <a:ea typeface="ＭＳ Ｐゴシック" pitchFamily="34" charset="-128"/>
              </a:rPr>
              <a:t>Our Mission</a:t>
            </a:r>
          </a:p>
        </p:txBody>
      </p:sp>
      <p:sp>
        <p:nvSpPr>
          <p:cNvPr id="196611" name="Slide Number Placeholder 4"/>
          <p:cNvSpPr>
            <a:spLocks noGrp="1"/>
          </p:cNvSpPr>
          <p:nvPr>
            <p:ph type="sldNum" sz="quarter" idx="4294967295"/>
          </p:nvPr>
        </p:nvSpPr>
        <p:spPr bwMode="auto">
          <a:xfrm>
            <a:off x="287338" y="6391275"/>
            <a:ext cx="344487"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fld id="{C482E48B-2593-4AD1-979C-1C177F4937F5}" type="slidenum">
              <a:rPr lang="en-US" smtClean="0">
                <a:solidFill>
                  <a:srgbClr val="898C94"/>
                </a:solidFill>
                <a:ea typeface="ＭＳ Ｐゴシック" pitchFamily="34" charset="-128"/>
              </a:rPr>
              <a:pPr eaLnBrk="1" hangingPunct="1"/>
              <a:t>5</a:t>
            </a:fld>
            <a:endParaRPr lang="en-US" smtClean="0">
              <a:solidFill>
                <a:srgbClr val="898C94"/>
              </a:solidFill>
              <a:ea typeface="ＭＳ Ｐゴシック" pitchFamily="34" charset="-128"/>
            </a:endParaRPr>
          </a:p>
        </p:txBody>
      </p:sp>
      <p:sp>
        <p:nvSpPr>
          <p:cNvPr id="6" name="Text Placeholder 5"/>
          <p:cNvSpPr>
            <a:spLocks noGrp="1"/>
          </p:cNvSpPr>
          <p:nvPr>
            <p:ph type="body" sz="quarter" idx="12"/>
          </p:nvPr>
        </p:nvSpPr>
        <p:spPr>
          <a:xfrm>
            <a:off x="287338" y="1270000"/>
            <a:ext cx="6937375" cy="485775"/>
          </a:xfrm>
        </p:spPr>
        <p:txBody>
          <a:bodyPr/>
          <a:lstStyle/>
          <a:p>
            <a:pPr eaLnBrk="1" hangingPunct="1">
              <a:spcBef>
                <a:spcPct val="0"/>
              </a:spcBef>
              <a:defRPr/>
            </a:pPr>
            <a:r>
              <a:rPr lang="en-GB" dirty="0" smtClean="0"/>
              <a:t> </a:t>
            </a:r>
            <a:endParaRPr lang="en-GB" dirty="0"/>
          </a:p>
          <a:p>
            <a:pPr eaLnBrk="1" hangingPunct="1">
              <a:spcBef>
                <a:spcPct val="0"/>
              </a:spcBef>
              <a:defRPr/>
            </a:pPr>
            <a:endParaRPr lang="en-GB" dirty="0" smtClean="0"/>
          </a:p>
        </p:txBody>
      </p:sp>
      <p:sp>
        <p:nvSpPr>
          <p:cNvPr id="196613" name="TextBox 1"/>
          <p:cNvSpPr txBox="1">
            <a:spLocks noChangeArrowheads="1"/>
          </p:cNvSpPr>
          <p:nvPr/>
        </p:nvSpPr>
        <p:spPr bwMode="auto">
          <a:xfrm>
            <a:off x="3184525" y="6021388"/>
            <a:ext cx="1638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GB">
                <a:solidFill>
                  <a:srgbClr val="FFFFFF"/>
                </a:solidFill>
                <a:ea typeface="ＭＳ Ｐゴシック" pitchFamily="34" charset="-128"/>
              </a:rPr>
              <a:t>John Fell</a:t>
            </a:r>
          </a:p>
        </p:txBody>
      </p:sp>
      <p:sp>
        <p:nvSpPr>
          <p:cNvPr id="196614" name="Footer Placeholder 3"/>
          <p:cNvSpPr txBox="1">
            <a:spLocks noGrp="1"/>
          </p:cNvSpPr>
          <p:nvPr/>
        </p:nvSpPr>
        <p:spPr bwMode="auto">
          <a:xfrm>
            <a:off x="530225" y="6494463"/>
            <a:ext cx="8135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1100" b="1">
                <a:solidFill>
                  <a:srgbClr val="002147"/>
                </a:solidFill>
                <a:ea typeface="ＭＳ Ｐゴシック" pitchFamily="34" charset="-128"/>
              </a:rPr>
              <a:t>Clarendon Presentation—Tim Barton (November 2011)</a:t>
            </a:r>
          </a:p>
        </p:txBody>
      </p:sp>
      <p:pic>
        <p:nvPicPr>
          <p:cNvPr id="196615" name="Picture 7" descr="Oxford University view"/>
          <p:cNvPicPr>
            <a:picLocks noChangeAspect="1" noChangeArrowheads="1"/>
          </p:cNvPicPr>
          <p:nvPr/>
        </p:nvPicPr>
        <p:blipFill rotWithShape="1">
          <a:blip r:embed="rId3">
            <a:extLst>
              <a:ext uri="{28A0092B-C50C-407E-A947-70E740481C1C}">
                <a14:useLocalDpi xmlns:a14="http://schemas.microsoft.com/office/drawing/2010/main" val="0"/>
              </a:ext>
            </a:extLst>
          </a:blip>
          <a:srcRect l="10413" r="14531" b="2571"/>
          <a:stretch/>
        </p:blipFill>
        <p:spPr bwMode="auto">
          <a:xfrm>
            <a:off x="-26192" y="-18056"/>
            <a:ext cx="9170192" cy="687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6192" y="1503463"/>
            <a:ext cx="9170192" cy="2451370"/>
          </a:xfrm>
          <a:prstGeom prst="rect">
            <a:avLst/>
          </a:prstGeom>
          <a:solidFill>
            <a:srgbClr val="808080">
              <a:alpha val="4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616" name="Rectangle 3"/>
          <p:cNvSpPr>
            <a:spLocks noGrp="1" noChangeArrowheads="1"/>
          </p:cNvSpPr>
          <p:nvPr>
            <p:ph type="body" sz="half" idx="4294967295"/>
          </p:nvPr>
        </p:nvSpPr>
        <p:spPr>
          <a:xfrm>
            <a:off x="130572" y="1834364"/>
            <a:ext cx="8856663" cy="1789568"/>
          </a:xfrm>
        </p:spPr>
        <p:txBody>
          <a:bodyPr/>
          <a:lstStyle/>
          <a:p>
            <a:pPr algn="ctr" eaLnBrk="1" hangingPunct="1">
              <a:buFont typeface="Wingdings" pitchFamily="2" charset="2"/>
              <a:buNone/>
            </a:pPr>
            <a:r>
              <a:rPr lang="en-GB" sz="2800" b="1" dirty="0" smtClean="0">
                <a:solidFill>
                  <a:srgbClr val="FFFFFF"/>
                </a:solidFill>
                <a:latin typeface="Calibri" pitchFamily="34" charset="0"/>
                <a:ea typeface="ＭＳ Ｐゴシック" pitchFamily="34" charset="-128"/>
              </a:rPr>
              <a:t>Oxford University Press is a department of the University of Oxford.  It furthers the University's objective of excellence in research, scholarship, and education  by publishing worldwide. </a:t>
            </a:r>
          </a:p>
          <a:p>
            <a:pPr eaLnBrk="1" hangingPunct="1">
              <a:buFont typeface="Wingdings" pitchFamily="2" charset="2"/>
              <a:buNone/>
            </a:pPr>
            <a:endParaRPr lang="en-GB" sz="1600" b="1" dirty="0" smtClean="0">
              <a:solidFill>
                <a:srgbClr val="FFFFFF"/>
              </a:solidFill>
              <a:ea typeface="ＭＳ Ｐゴシック" pitchFamily="34" charset="-128"/>
            </a:endParaRPr>
          </a:p>
        </p:txBody>
      </p:sp>
    </p:spTree>
    <p:extLst>
      <p:ext uri="{BB962C8B-B14F-4D97-AF65-F5344CB8AC3E}">
        <p14:creationId xmlns:p14="http://schemas.microsoft.com/office/powerpoint/2010/main" val="30931139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01" y="0"/>
            <a:ext cx="6923879" cy="6858000"/>
          </a:xfrm>
          <a:prstGeom prst="rect">
            <a:avLst/>
          </a:prstGeom>
        </p:spPr>
      </p:pic>
    </p:spTree>
    <p:extLst>
      <p:ext uri="{BB962C8B-B14F-4D97-AF65-F5344CB8AC3E}">
        <p14:creationId xmlns:p14="http://schemas.microsoft.com/office/powerpoint/2010/main" val="37043274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357908" y="1084094"/>
            <a:ext cx="75612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GB" sz="2400" b="1" dirty="0" smtClean="0">
                <a:solidFill>
                  <a:srgbClr val="002147"/>
                </a:solidFill>
                <a:latin typeface="+mj-lt"/>
              </a:rPr>
              <a:t>Which Areas Are Covered?</a:t>
            </a:r>
          </a:p>
          <a:p>
            <a:pPr algn="l"/>
            <a:r>
              <a:rPr lang="en-GB" sz="2400" b="1" dirty="0" smtClean="0">
                <a:solidFill>
                  <a:schemeClr val="bg1">
                    <a:lumMod val="65000"/>
                  </a:schemeClr>
                </a:solidFill>
                <a:latin typeface="+mj-lt"/>
              </a:rPr>
              <a:t>A Selection</a:t>
            </a:r>
            <a:endParaRPr lang="en-GB" sz="2400" b="1" dirty="0">
              <a:solidFill>
                <a:schemeClr val="bg1">
                  <a:lumMod val="65000"/>
                </a:schemeClr>
              </a:solidFill>
              <a:latin typeface="+mj-lt"/>
            </a:endParaRPr>
          </a:p>
        </p:txBody>
      </p:sp>
      <p:sp>
        <p:nvSpPr>
          <p:cNvPr id="4" name="TextBox 3"/>
          <p:cNvSpPr txBox="1"/>
          <p:nvPr/>
        </p:nvSpPr>
        <p:spPr>
          <a:xfrm>
            <a:off x="611561" y="2636912"/>
            <a:ext cx="8064896"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Addictive and Substance Use Disorders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Anxiety Disorders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Attention Deficit Hyperactivity Disorders </a:t>
            </a:r>
            <a:r>
              <a:rPr lang="en-GB" dirty="0"/>
              <a:t>(</a:t>
            </a:r>
            <a:r>
              <a:rPr lang="en-GB" dirty="0" smtClean="0"/>
              <a:t>ADHD)</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Eating Disorders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Obsessive Compulsive Disorder (OCD)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Sleep Disorders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Trauma</a:t>
            </a:r>
            <a:endParaRPr lang="en-GB" dirty="0"/>
          </a:p>
        </p:txBody>
      </p:sp>
    </p:spTree>
    <p:extLst>
      <p:ext uri="{BB962C8B-B14F-4D97-AF65-F5344CB8AC3E}">
        <p14:creationId xmlns:p14="http://schemas.microsoft.com/office/powerpoint/2010/main" val="1592465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357908" y="1084094"/>
            <a:ext cx="75612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GB" sz="2400" b="1" dirty="0" smtClean="0">
                <a:solidFill>
                  <a:srgbClr val="002147"/>
                </a:solidFill>
                <a:latin typeface="+mj-lt"/>
              </a:rPr>
              <a:t>Who Is Oxford Clinical Psychology </a:t>
            </a:r>
          </a:p>
          <a:p>
            <a:pPr algn="l"/>
            <a:r>
              <a:rPr lang="en-GB" sz="2400" b="1" dirty="0" smtClean="0">
                <a:solidFill>
                  <a:srgbClr val="002147"/>
                </a:solidFill>
                <a:latin typeface="+mj-lt"/>
              </a:rPr>
              <a:t>Aimed at?</a:t>
            </a:r>
            <a:endParaRPr lang="en-GB" sz="2400" b="1" dirty="0">
              <a:solidFill>
                <a:srgbClr val="FF0000"/>
              </a:solidFill>
              <a:latin typeface="+mj-lt"/>
            </a:endParaRPr>
          </a:p>
        </p:txBody>
      </p:sp>
      <p:sp>
        <p:nvSpPr>
          <p:cNvPr id="4" name="TextBox 3"/>
          <p:cNvSpPr txBox="1"/>
          <p:nvPr/>
        </p:nvSpPr>
        <p:spPr>
          <a:xfrm>
            <a:off x="611561" y="2636912"/>
            <a:ext cx="8064896" cy="2585323"/>
          </a:xfrm>
          <a:prstGeom prst="rect">
            <a:avLst/>
          </a:prstGeom>
          <a:noFill/>
        </p:spPr>
        <p:txBody>
          <a:bodyPr wrap="square" rtlCol="0">
            <a:spAutoFit/>
          </a:bodyPr>
          <a:lstStyle/>
          <a:p>
            <a:pPr marL="285750" indent="-285750">
              <a:buFont typeface="Arial" panose="020B0604020202020204" pitchFamily="34" charset="0"/>
              <a:buChar char="•"/>
            </a:pPr>
            <a:r>
              <a:rPr lang="en-GB" dirty="0" smtClean="0"/>
              <a:t>Lecturers and Professors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Researchers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Students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Therapists</a:t>
            </a:r>
          </a:p>
          <a:p>
            <a:endParaRPr lang="en-GB" dirty="0" smtClean="0"/>
          </a:p>
          <a:p>
            <a:endParaRPr lang="en-GB" dirty="0"/>
          </a:p>
        </p:txBody>
      </p:sp>
    </p:spTree>
    <p:extLst>
      <p:ext uri="{BB962C8B-B14F-4D97-AF65-F5344CB8AC3E}">
        <p14:creationId xmlns:p14="http://schemas.microsoft.com/office/powerpoint/2010/main" val="41726117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357908" y="1268760"/>
            <a:ext cx="75612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GB" sz="2400" b="1" dirty="0" smtClean="0">
                <a:solidFill>
                  <a:srgbClr val="002147"/>
                </a:solidFill>
                <a:latin typeface="+mj-lt"/>
              </a:rPr>
              <a:t>“Treatments That Work”</a:t>
            </a:r>
            <a:endParaRPr lang="en-GB" sz="2400" b="1" dirty="0">
              <a:solidFill>
                <a:srgbClr val="FF0000"/>
              </a:solidFill>
              <a:latin typeface="+mj-lt"/>
            </a:endParaRPr>
          </a:p>
        </p:txBody>
      </p:sp>
      <p:sp>
        <p:nvSpPr>
          <p:cNvPr id="4" name="TextBox 3"/>
          <p:cNvSpPr txBox="1"/>
          <p:nvPr/>
        </p:nvSpPr>
        <p:spPr>
          <a:xfrm>
            <a:off x="611561" y="2636912"/>
            <a:ext cx="8064896" cy="3416320"/>
          </a:xfrm>
          <a:prstGeom prst="rect">
            <a:avLst/>
          </a:prstGeom>
          <a:noFill/>
        </p:spPr>
        <p:txBody>
          <a:bodyPr wrap="square" rtlCol="0">
            <a:spAutoFit/>
          </a:bodyPr>
          <a:lstStyle/>
          <a:p>
            <a:pPr marL="285750" indent="-285750">
              <a:buFont typeface="Arial" panose="020B0604020202020204" pitchFamily="34" charset="0"/>
              <a:buChar char="•"/>
            </a:pPr>
            <a:r>
              <a:rPr lang="en-GB" dirty="0" smtClean="0"/>
              <a:t>Trusted Series among Behavioural Therapists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Evidence-based</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85 Titles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Titles for both Clients and Therapists: </a:t>
            </a:r>
            <a:r>
              <a:rPr lang="en-GB" i="1" dirty="0" smtClean="0"/>
              <a:t>Workbooks</a:t>
            </a:r>
            <a:r>
              <a:rPr lang="en-GB" dirty="0" smtClean="0"/>
              <a:t> und </a:t>
            </a:r>
            <a:r>
              <a:rPr lang="en-GB" i="1" dirty="0" smtClean="0"/>
              <a:t>Therapist’s Guides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Editor: </a:t>
            </a:r>
            <a:r>
              <a:rPr lang="en-GB" dirty="0" err="1" smtClean="0"/>
              <a:t>Dr.</a:t>
            </a:r>
            <a:r>
              <a:rPr lang="en-GB" dirty="0" smtClean="0"/>
              <a:t> David Barlow</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Checklists </a:t>
            </a:r>
            <a:r>
              <a:rPr lang="en-GB" dirty="0"/>
              <a:t>a</a:t>
            </a:r>
            <a:r>
              <a:rPr lang="en-GB" dirty="0" smtClean="0"/>
              <a:t>nd Worksheets can easily be edited offline (but need to be saved first)</a:t>
            </a:r>
          </a:p>
        </p:txBody>
      </p:sp>
    </p:spTree>
    <p:extLst>
      <p:ext uri="{BB962C8B-B14F-4D97-AF65-F5344CB8AC3E}">
        <p14:creationId xmlns:p14="http://schemas.microsoft.com/office/powerpoint/2010/main" val="40710479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dirty="0" smtClean="0"/>
              <a:t>Discoverability</a:t>
            </a:r>
            <a:endParaRPr lang="en-GB" sz="28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553" y="4654360"/>
            <a:ext cx="3553182" cy="1092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1"/>
          </p:nvPr>
        </p:nvSpPr>
        <p:spPr/>
        <p:txBody>
          <a:bodyPr/>
          <a:lstStyle/>
          <a:p>
            <a:r>
              <a:rPr lang="en-US" sz="1600" dirty="0" smtClean="0"/>
              <a:t>oxfordindex.oup.com</a:t>
            </a:r>
            <a:endParaRPr lang="en-US" sz="1600" dirty="0"/>
          </a:p>
        </p:txBody>
      </p:sp>
      <p:sp>
        <p:nvSpPr>
          <p:cNvPr id="3" name="TextBox 2"/>
          <p:cNvSpPr txBox="1"/>
          <p:nvPr/>
        </p:nvSpPr>
        <p:spPr>
          <a:xfrm>
            <a:off x="914401" y="2069037"/>
            <a:ext cx="7040879" cy="2585323"/>
          </a:xfrm>
          <a:prstGeom prst="rect">
            <a:avLst/>
          </a:prstGeom>
          <a:noFill/>
        </p:spPr>
        <p:txBody>
          <a:bodyPr wrap="square" rtlCol="0">
            <a:spAutoFit/>
          </a:bodyPr>
          <a:lstStyle/>
          <a:p>
            <a:pPr marL="285750" indent="-285750">
              <a:buFont typeface="Arial" panose="020B0604020202020204" pitchFamily="34" charset="0"/>
              <a:buChar char="•"/>
            </a:pPr>
            <a:r>
              <a:rPr lang="en-GB" dirty="0" smtClean="0"/>
              <a:t> Search across 2.5 million abstracts from Oxford University Press – scholarly essays, journal articles, and reference works </a:t>
            </a:r>
          </a:p>
          <a:p>
            <a:endParaRPr lang="en-GB" dirty="0" smtClean="0"/>
          </a:p>
          <a:p>
            <a:pPr marL="285750" indent="-285750">
              <a:buFont typeface="Arial" panose="020B0604020202020204" pitchFamily="34" charset="0"/>
              <a:buChar char="•"/>
            </a:pPr>
            <a:r>
              <a:rPr lang="en-GB" dirty="0" smtClean="0"/>
              <a:t>Freely available abstracts make discovery of Oxford’s content  via Google and other search engines easier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Overview pages with links to additional resources</a:t>
            </a:r>
            <a:endParaRPr lang="en-GB" dirty="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4867348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1867" y="2607733"/>
            <a:ext cx="8195733" cy="1323439"/>
          </a:xfrm>
          <a:prstGeom prst="rect">
            <a:avLst/>
          </a:prstGeom>
          <a:noFill/>
        </p:spPr>
        <p:txBody>
          <a:bodyPr wrap="square" rtlCol="0">
            <a:spAutoFit/>
          </a:bodyPr>
          <a:lstStyle/>
          <a:p>
            <a:pPr algn="ctr"/>
            <a:r>
              <a:rPr lang="pl-PL" sz="4000" dirty="0" smtClean="0"/>
              <a:t>How to get published with international journals?</a:t>
            </a:r>
            <a:endParaRPr lang="en-GB" sz="4000" dirty="0"/>
          </a:p>
        </p:txBody>
      </p:sp>
    </p:spTree>
    <p:extLst>
      <p:ext uri="{BB962C8B-B14F-4D97-AF65-F5344CB8AC3E}">
        <p14:creationId xmlns:p14="http://schemas.microsoft.com/office/powerpoint/2010/main" val="338362817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1"/>
          <p:cNvSpPr>
            <a:spLocks noGrp="1"/>
          </p:cNvSpPr>
          <p:nvPr>
            <p:ph type="title" idx="4294967295"/>
          </p:nvPr>
        </p:nvSpPr>
        <p:spPr>
          <a:xfrm>
            <a:off x="288000" y="637308"/>
            <a:ext cx="6936094" cy="632607"/>
          </a:xfrm>
        </p:spPr>
        <p:txBody>
          <a:bodyPr lIns="91440" tIns="45720" rIns="91440" bIns="45720" anchor="ctr"/>
          <a:lstStyle/>
          <a:p>
            <a:r>
              <a:rPr lang="en-AU" dirty="0"/>
              <a:t>Before you start………….</a:t>
            </a:r>
          </a:p>
        </p:txBody>
      </p:sp>
      <p:sp>
        <p:nvSpPr>
          <p:cNvPr id="273411" name="Content Placeholder 2"/>
          <p:cNvSpPr>
            <a:spLocks noGrp="1"/>
          </p:cNvSpPr>
          <p:nvPr>
            <p:ph idx="4294967295"/>
          </p:nvPr>
        </p:nvSpPr>
        <p:spPr>
          <a:xfrm>
            <a:off x="288000" y="1413164"/>
            <a:ext cx="8572904" cy="4657787"/>
          </a:xfrm>
        </p:spPr>
        <p:txBody>
          <a:bodyPr lIns="91440" rIns="91440" bIns="36000"/>
          <a:lstStyle/>
          <a:p>
            <a:pPr marL="0" indent="0">
              <a:buNone/>
            </a:pPr>
            <a:endParaRPr lang="pl-PL" sz="2800" dirty="0" smtClean="0"/>
          </a:p>
          <a:p>
            <a:pPr marL="0" indent="0">
              <a:buNone/>
            </a:pPr>
            <a:endParaRPr lang="pl-PL" sz="2800" dirty="0" smtClean="0"/>
          </a:p>
          <a:p>
            <a:pPr marL="0" indent="0">
              <a:buNone/>
            </a:pPr>
            <a:r>
              <a:rPr lang="en-AU" sz="2800" dirty="0" smtClean="0"/>
              <a:t>You </a:t>
            </a:r>
            <a:r>
              <a:rPr lang="en-AU" sz="2800" dirty="0"/>
              <a:t>must have a clear topic </a:t>
            </a:r>
            <a:endParaRPr lang="pl-PL" sz="2800" dirty="0" smtClean="0"/>
          </a:p>
          <a:p>
            <a:pPr marL="0" indent="0">
              <a:buNone/>
            </a:pPr>
            <a:r>
              <a:rPr lang="en-AU" sz="2800" dirty="0" smtClean="0"/>
              <a:t>or </a:t>
            </a:r>
            <a:r>
              <a:rPr lang="en-AU" sz="2800" dirty="0"/>
              <a:t>topics to be reviewed, </a:t>
            </a:r>
            <a:endParaRPr lang="pl-PL" sz="2800" dirty="0" smtClean="0"/>
          </a:p>
          <a:p>
            <a:pPr marL="0" indent="0">
              <a:buNone/>
            </a:pPr>
            <a:r>
              <a:rPr lang="en-AU" sz="2800" dirty="0" smtClean="0"/>
              <a:t>what </a:t>
            </a:r>
            <a:r>
              <a:rPr lang="en-AU" sz="2800" dirty="0"/>
              <a:t>is your research </a:t>
            </a:r>
            <a:endParaRPr lang="pl-PL" sz="2800" dirty="0" smtClean="0"/>
          </a:p>
          <a:p>
            <a:pPr marL="0" indent="0">
              <a:buNone/>
            </a:pPr>
            <a:r>
              <a:rPr lang="en-AU" sz="2800" dirty="0" smtClean="0"/>
              <a:t>question</a:t>
            </a:r>
            <a:r>
              <a:rPr lang="en-AU" sz="2800" dirty="0"/>
              <a:t>?</a:t>
            </a:r>
          </a:p>
          <a:p>
            <a:pPr>
              <a:buFontTx/>
              <a:buNone/>
            </a:pPr>
            <a:endParaRPr lang="en-AU" sz="3500" dirty="0"/>
          </a:p>
        </p:txBody>
      </p:sp>
      <p:pic>
        <p:nvPicPr>
          <p:cNvPr id="273413" name="Picture 2" descr="https://www79.secure.griffith.edu.au/oer-images/SRT3/studying/Digital%20521-1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582" y="2091674"/>
            <a:ext cx="3893969" cy="303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56255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16688"/>
            <a:ext cx="6936094" cy="489098"/>
          </a:xfrm>
        </p:spPr>
        <p:txBody>
          <a:bodyPr/>
          <a:lstStyle/>
          <a:p>
            <a:r>
              <a:rPr lang="pl-PL" dirty="0" smtClean="0"/>
              <a:t>Ideas where to start</a:t>
            </a:r>
            <a:endParaRPr lang="en-GB" dirty="0"/>
          </a:p>
        </p:txBody>
      </p:sp>
      <p:sp>
        <p:nvSpPr>
          <p:cNvPr id="3" name="Content Placeholder 2"/>
          <p:cNvSpPr>
            <a:spLocks noGrp="1"/>
          </p:cNvSpPr>
          <p:nvPr>
            <p:ph idx="1"/>
          </p:nvPr>
        </p:nvSpPr>
        <p:spPr>
          <a:xfrm>
            <a:off x="288000" y="1999959"/>
            <a:ext cx="8572904" cy="3954427"/>
          </a:xfrm>
        </p:spPr>
        <p:txBody>
          <a:bodyPr/>
          <a:lstStyle/>
          <a:p>
            <a:r>
              <a:rPr lang="en-GB" dirty="0"/>
              <a:t>As well as ‘traditional’ research…</a:t>
            </a:r>
          </a:p>
          <a:p>
            <a:r>
              <a:rPr lang="en-GB" dirty="0"/>
              <a:t>Are you working on a Doctoral or Master’s thesis?</a:t>
            </a:r>
          </a:p>
          <a:p>
            <a:r>
              <a:rPr lang="en-GB" dirty="0"/>
              <a:t>Have you completed a project which concluded successfully?</a:t>
            </a:r>
          </a:p>
          <a:p>
            <a:r>
              <a:rPr lang="en-GB" dirty="0"/>
              <a:t>Are you wrestling with a problem with no clear solution?</a:t>
            </a:r>
          </a:p>
          <a:p>
            <a:r>
              <a:rPr lang="en-GB" dirty="0"/>
              <a:t>Do you have an opinion or observation on a subject?</a:t>
            </a:r>
          </a:p>
          <a:p>
            <a:r>
              <a:rPr lang="en-GB" dirty="0"/>
              <a:t>Have you given a presentation or conference paper?</a:t>
            </a:r>
          </a:p>
          <a:p>
            <a:r>
              <a:rPr lang="en-GB" dirty="0"/>
              <a:t>If so, you have the basis for a publishable paper</a:t>
            </a:r>
          </a:p>
          <a:p>
            <a:endParaRPr lang="en-GB" dirty="0"/>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6150096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631" y="2254129"/>
            <a:ext cx="7035105" cy="1623357"/>
          </a:xfrm>
        </p:spPr>
        <p:txBody>
          <a:bodyPr>
            <a:noAutofit/>
          </a:bodyPr>
          <a:lstStyle/>
          <a:p>
            <a:pPr marL="0" lvl="0" indent="0" algn="ctr">
              <a:buNone/>
            </a:pPr>
            <a:r>
              <a:rPr lang="en-GB" b="1" dirty="0">
                <a:solidFill>
                  <a:srgbClr val="002147"/>
                </a:solidFill>
                <a:ea typeface="+mj-ea"/>
                <a:cs typeface="Aharoni" pitchFamily="2" charset="-79"/>
              </a:rPr>
              <a:t>Editors are looking for </a:t>
            </a:r>
            <a:r>
              <a:rPr lang="en-GB" b="1" dirty="0">
                <a:solidFill>
                  <a:srgbClr val="FF0000"/>
                </a:solidFill>
                <a:ea typeface="+mj-ea"/>
                <a:cs typeface="Aharoni" pitchFamily="2" charset="-79"/>
              </a:rPr>
              <a:t>“something new and preferably surprising” </a:t>
            </a:r>
            <a:r>
              <a:rPr lang="en-GB" b="1" dirty="0">
                <a:solidFill>
                  <a:srgbClr val="002147"/>
                </a:solidFill>
                <a:ea typeface="+mj-ea"/>
                <a:cs typeface="Aharoni" pitchFamily="2" charset="-79"/>
              </a:rPr>
              <a:t>according to </a:t>
            </a:r>
            <a:r>
              <a:rPr lang="en-GB" b="1" dirty="0" err="1">
                <a:solidFill>
                  <a:srgbClr val="002147"/>
                </a:solidFill>
                <a:ea typeface="+mj-ea"/>
                <a:cs typeface="Aharoni" pitchFamily="2" charset="-79"/>
              </a:rPr>
              <a:t>Dr.</a:t>
            </a:r>
            <a:r>
              <a:rPr lang="en-GB" b="1" dirty="0">
                <a:solidFill>
                  <a:srgbClr val="002147"/>
                </a:solidFill>
                <a:ea typeface="+mj-ea"/>
                <a:cs typeface="Aharoni" pitchFamily="2" charset="-79"/>
              </a:rPr>
              <a:t> Peter Smith, a Cambridge philosopher and former editor of Analysis, the philosophical journal.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901" y="3963274"/>
            <a:ext cx="2559063" cy="2676049"/>
          </a:xfrm>
          <a:prstGeom prst="rect">
            <a:avLst/>
          </a:prstGeom>
        </p:spPr>
      </p:pic>
      <p:sp>
        <p:nvSpPr>
          <p:cNvPr id="6" name="Rectangle 5"/>
          <p:cNvSpPr/>
          <p:nvPr/>
        </p:nvSpPr>
        <p:spPr>
          <a:xfrm rot="20578445">
            <a:off x="4387923" y="3811928"/>
            <a:ext cx="4258037"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NEW IDEAS</a:t>
            </a:r>
            <a:endPar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rot="317492">
            <a:off x="3011291" y="5468793"/>
            <a:ext cx="4258037"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NEW IDEAS</a:t>
            </a:r>
            <a:endPar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rot="417859">
            <a:off x="417932" y="4451955"/>
            <a:ext cx="4258037"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NEW IDEAS</a:t>
            </a:r>
            <a:endPar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551895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3688" y="277770"/>
            <a:ext cx="6936094" cy="1269916"/>
          </a:xfrm>
        </p:spPr>
        <p:txBody>
          <a:bodyPr>
            <a:normAutofit/>
          </a:bodyPr>
          <a:lstStyle/>
          <a:p>
            <a:r>
              <a:rPr lang="en-GB" sz="3600" dirty="0">
                <a:solidFill>
                  <a:srgbClr val="FF0000"/>
                </a:solidFill>
                <a:latin typeface="+mn-lt"/>
                <a:ea typeface="+mn-ea"/>
                <a:cs typeface="+mn-cs"/>
              </a:rPr>
              <a:t>Be Careful:</a:t>
            </a:r>
          </a:p>
        </p:txBody>
      </p:sp>
      <p:sp>
        <p:nvSpPr>
          <p:cNvPr id="4" name="Rectangle 3"/>
          <p:cNvSpPr/>
          <p:nvPr/>
        </p:nvSpPr>
        <p:spPr>
          <a:xfrm>
            <a:off x="293688" y="2560497"/>
            <a:ext cx="8474348" cy="2554545"/>
          </a:xfrm>
          <a:prstGeom prst="rect">
            <a:avLst/>
          </a:prstGeom>
        </p:spPr>
        <p:txBody>
          <a:bodyPr wrap="square">
            <a:spAutoFit/>
          </a:bodyPr>
          <a:lstStyle/>
          <a:p>
            <a:pPr algn="ctr">
              <a:buFontTx/>
              <a:buNone/>
            </a:pPr>
            <a:r>
              <a:rPr lang="en-AU" sz="3200" b="1" i="1" dirty="0" smtClean="0"/>
              <a:t>There </a:t>
            </a:r>
            <a:r>
              <a:rPr lang="en-AU" sz="3200" b="1" i="1" dirty="0"/>
              <a:t>are 1,000,000’s of published studies.  You need to </a:t>
            </a:r>
            <a:r>
              <a:rPr lang="en-AU" sz="3200" b="1" i="1" dirty="0">
                <a:solidFill>
                  <a:srgbClr val="FF0000"/>
                </a:solidFill>
              </a:rPr>
              <a:t>MASTER</a:t>
            </a:r>
            <a:r>
              <a:rPr lang="en-AU" sz="3200" b="1" i="1" dirty="0"/>
              <a:t> your topic: be aware of works completed by others, updates or/and be ready to answer questions or summarize it. </a:t>
            </a:r>
            <a:endParaRPr lang="en-GB" sz="3200" dirty="0"/>
          </a:p>
        </p:txBody>
      </p:sp>
    </p:spTree>
    <p:extLst>
      <p:ext uri="{BB962C8B-B14F-4D97-AF65-F5344CB8AC3E}">
        <p14:creationId xmlns:p14="http://schemas.microsoft.com/office/powerpoint/2010/main" val="408772531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7338" y="288757"/>
            <a:ext cx="6937375" cy="1270000"/>
          </a:xfrm>
        </p:spPr>
        <p:txBody>
          <a:bodyPr/>
          <a:lstStyle/>
          <a:p>
            <a:pPr eaLnBrk="1" hangingPunct="1"/>
            <a:r>
              <a:rPr lang="en-GB" sz="3600" dirty="0" smtClean="0">
                <a:latin typeface="Calibri" pitchFamily="34" charset="0"/>
              </a:rPr>
              <a:t>A Very Short Introduction</a:t>
            </a:r>
          </a:p>
        </p:txBody>
      </p:sp>
      <p:sp>
        <p:nvSpPr>
          <p:cNvPr id="5127" name="Rectangle 2"/>
          <p:cNvSpPr>
            <a:spLocks noChangeArrowheads="1"/>
          </p:cNvSpPr>
          <p:nvPr/>
        </p:nvSpPr>
        <p:spPr bwMode="auto">
          <a:xfrm>
            <a:off x="287338" y="2273970"/>
            <a:ext cx="727233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pitchFamily="34" charset="0"/>
              <a:buChar char="•"/>
            </a:pPr>
            <a:r>
              <a:rPr lang="en-GB" sz="2000" dirty="0" smtClean="0">
                <a:solidFill>
                  <a:schemeClr val="tx2"/>
                </a:solidFill>
              </a:rPr>
              <a:t>Origins date back to 1478</a:t>
            </a:r>
            <a:endParaRPr lang="en-GB" sz="2000" dirty="0">
              <a:solidFill>
                <a:schemeClr val="tx2"/>
              </a:solidFill>
            </a:endParaRPr>
          </a:p>
          <a:p>
            <a:pPr marL="285750" indent="-285750">
              <a:buFont typeface="Arial" pitchFamily="34" charset="0"/>
              <a:buChar char="•"/>
            </a:pPr>
            <a:endParaRPr lang="en-GB" sz="2000" dirty="0">
              <a:solidFill>
                <a:schemeClr val="tx2"/>
              </a:solidFill>
            </a:endParaRPr>
          </a:p>
          <a:p>
            <a:pPr marL="285750" indent="-285750">
              <a:buFont typeface="Arial" pitchFamily="34" charset="0"/>
              <a:buChar char="•"/>
            </a:pPr>
            <a:r>
              <a:rPr lang="en-GB" sz="2000" dirty="0">
                <a:solidFill>
                  <a:schemeClr val="tx2"/>
                </a:solidFill>
              </a:rPr>
              <a:t>Largest university press </a:t>
            </a:r>
            <a:r>
              <a:rPr lang="en-GB" sz="2000" dirty="0" smtClean="0">
                <a:solidFill>
                  <a:schemeClr val="tx2"/>
                </a:solidFill>
              </a:rPr>
              <a:t> </a:t>
            </a:r>
          </a:p>
          <a:p>
            <a:pPr marL="285750" indent="-285750">
              <a:buFont typeface="Arial" pitchFamily="34" charset="0"/>
              <a:buChar char="•"/>
            </a:pPr>
            <a:endParaRPr lang="en-GB" sz="2000" dirty="0" smtClean="0">
              <a:solidFill>
                <a:schemeClr val="tx2"/>
              </a:solidFill>
            </a:endParaRPr>
          </a:p>
          <a:p>
            <a:pPr marL="285750" indent="-285750">
              <a:buFont typeface="Arial" pitchFamily="34" charset="0"/>
              <a:buChar char="•"/>
            </a:pPr>
            <a:r>
              <a:rPr lang="en-GB" sz="2000" dirty="0">
                <a:solidFill>
                  <a:schemeClr val="tx2"/>
                </a:solidFill>
              </a:rPr>
              <a:t>25</a:t>
            </a:r>
            <a:r>
              <a:rPr lang="en-GB" sz="2000" baseline="30000" dirty="0">
                <a:solidFill>
                  <a:schemeClr val="tx2"/>
                </a:solidFill>
              </a:rPr>
              <a:t>th</a:t>
            </a:r>
            <a:r>
              <a:rPr lang="en-GB" sz="2000" dirty="0">
                <a:solidFill>
                  <a:schemeClr val="tx2"/>
                </a:solidFill>
              </a:rPr>
              <a:t> largest publisher in the </a:t>
            </a:r>
            <a:r>
              <a:rPr lang="en-GB" sz="2000" dirty="0" smtClean="0">
                <a:solidFill>
                  <a:schemeClr val="tx2"/>
                </a:solidFill>
              </a:rPr>
              <a:t>world</a:t>
            </a:r>
            <a:endParaRPr lang="en-GB" sz="2000" dirty="0">
              <a:solidFill>
                <a:schemeClr val="tx2"/>
              </a:solidFill>
            </a:endParaRPr>
          </a:p>
          <a:p>
            <a:pPr marL="285750" indent="-285750">
              <a:buFont typeface="Arial" pitchFamily="34" charset="0"/>
              <a:buChar char="•"/>
            </a:pPr>
            <a:endParaRPr lang="en-GB" sz="2000" dirty="0">
              <a:solidFill>
                <a:schemeClr val="tx2"/>
              </a:solidFill>
            </a:endParaRPr>
          </a:p>
          <a:p>
            <a:pPr marL="285750" indent="-285750">
              <a:buFont typeface="Arial" pitchFamily="34" charset="0"/>
              <a:buChar char="•"/>
            </a:pPr>
            <a:r>
              <a:rPr lang="en-GB" sz="2000" dirty="0">
                <a:solidFill>
                  <a:schemeClr val="tx2"/>
                </a:solidFill>
              </a:rPr>
              <a:t>6,000 employees worldwide</a:t>
            </a:r>
          </a:p>
          <a:p>
            <a:pPr marL="285750" indent="-285750">
              <a:buFont typeface="Arial" pitchFamily="34" charset="0"/>
              <a:buChar char="•"/>
            </a:pPr>
            <a:endParaRPr lang="en-GB" sz="2000" dirty="0">
              <a:solidFill>
                <a:schemeClr val="tx2"/>
              </a:solidFill>
            </a:endParaRPr>
          </a:p>
          <a:p>
            <a:pPr marL="285750" indent="-285750">
              <a:buFont typeface="Arial" pitchFamily="34" charset="0"/>
              <a:buChar char="•"/>
            </a:pPr>
            <a:r>
              <a:rPr lang="en-GB" sz="2000" dirty="0" smtClean="0">
                <a:solidFill>
                  <a:schemeClr val="tx2"/>
                </a:solidFill>
              </a:rPr>
              <a:t>Over 5,000 titles per year, and 300 journals</a:t>
            </a:r>
            <a:endParaRPr lang="en-GB" sz="2000" dirty="0">
              <a:solidFill>
                <a:schemeClr val="tx2"/>
              </a:solidFill>
            </a:endParaRPr>
          </a:p>
          <a:p>
            <a:pPr marL="285750" indent="-285750">
              <a:buFont typeface="Arial" pitchFamily="34" charset="0"/>
              <a:buChar char="•"/>
            </a:pPr>
            <a:endParaRPr lang="en-GB" sz="2000" dirty="0">
              <a:solidFill>
                <a:schemeClr val="tx2"/>
              </a:solidFill>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405" y="2126859"/>
            <a:ext cx="2140675" cy="203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158" y="4262890"/>
            <a:ext cx="2995895" cy="1995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4156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itle 1"/>
          <p:cNvSpPr>
            <a:spLocks noGrp="1"/>
          </p:cNvSpPr>
          <p:nvPr>
            <p:ph type="title" idx="4294967295"/>
          </p:nvPr>
        </p:nvSpPr>
        <p:spPr>
          <a:xfrm>
            <a:off x="288000" y="651891"/>
            <a:ext cx="6936094" cy="567309"/>
          </a:xfrm>
        </p:spPr>
        <p:txBody>
          <a:bodyPr lIns="91440" tIns="45720" rIns="91440" bIns="45720" anchor="ctr">
            <a:normAutofit/>
          </a:bodyPr>
          <a:lstStyle/>
          <a:p>
            <a:r>
              <a:rPr lang="en-AU" sz="2800" dirty="0" smtClean="0">
                <a:latin typeface="+mn-lt"/>
                <a:cs typeface="Aharoni" pitchFamily="2" charset="-79"/>
              </a:rPr>
              <a:t>References:</a:t>
            </a:r>
            <a:endParaRPr lang="en-AU" sz="2800" dirty="0">
              <a:latin typeface="+mn-lt"/>
              <a:cs typeface="Aharoni" pitchFamily="2" charset="-79"/>
            </a:endParaRPr>
          </a:p>
        </p:txBody>
      </p:sp>
      <p:sp>
        <p:nvSpPr>
          <p:cNvPr id="276484" name="Footer Placeholder 3"/>
          <p:cNvSpPr txBox="1">
            <a:spLocks noGrp="1"/>
          </p:cNvSpPr>
          <p:nvPr/>
        </p:nvSpPr>
        <p:spPr bwMode="auto">
          <a:xfrm>
            <a:off x="827088" y="6481763"/>
            <a:ext cx="79216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buFontTx/>
              <a:buNone/>
            </a:pPr>
            <a:endParaRPr lang="en-AU" sz="100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354" y="2062529"/>
            <a:ext cx="3961837" cy="4148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48" y="2062529"/>
            <a:ext cx="4382730" cy="4148300"/>
          </a:xfrm>
          <a:prstGeom prst="rect">
            <a:avLst/>
          </a:prstGeom>
        </p:spPr>
      </p:pic>
    </p:spTree>
    <p:extLst>
      <p:ext uri="{BB962C8B-B14F-4D97-AF65-F5344CB8AC3E}">
        <p14:creationId xmlns:p14="http://schemas.microsoft.com/office/powerpoint/2010/main" val="94917568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88000" y="659219"/>
            <a:ext cx="6936094" cy="361508"/>
          </a:xfrm>
        </p:spPr>
        <p:txBody>
          <a:bodyPr>
            <a:normAutofit fontScale="90000"/>
          </a:bodyPr>
          <a:lstStyle/>
          <a:p>
            <a:r>
              <a:rPr lang="en-GB" dirty="0" smtClean="0"/>
              <a:t>Oxford Bibliographies Online</a:t>
            </a:r>
            <a:endParaRPr lang="en-GB" dirty="0"/>
          </a:p>
        </p:txBody>
      </p:sp>
      <p:sp>
        <p:nvSpPr>
          <p:cNvPr id="11" name="Text Placeholder 10"/>
          <p:cNvSpPr>
            <a:spLocks noGrp="1"/>
          </p:cNvSpPr>
          <p:nvPr>
            <p:ph type="body" sz="quarter" idx="14"/>
          </p:nvPr>
        </p:nvSpPr>
        <p:spPr/>
        <p:txBody>
          <a:bodyPr>
            <a:normAutofit/>
          </a:bodyPr>
          <a:lstStyle/>
          <a:p>
            <a:pPr lvl="2">
              <a:lnSpc>
                <a:spcPct val="120000"/>
              </a:lnSpc>
            </a:pPr>
            <a:endParaRPr lang="en-US" dirty="0"/>
          </a:p>
          <a:p>
            <a:pPr lvl="1">
              <a:lnSpc>
                <a:spcPct val="120000"/>
              </a:lnSpc>
            </a:pPr>
            <a:endParaRPr lang="en-US" dirty="0" smtClean="0"/>
          </a:p>
          <a:p>
            <a:pPr>
              <a:lnSpc>
                <a:spcPct val="120000"/>
              </a:lnSpc>
            </a:pPr>
            <a:endParaRPr lang="en-US" dirty="0" smtClean="0"/>
          </a:p>
          <a:p>
            <a:pPr marL="0" indent="0">
              <a:lnSpc>
                <a:spcPct val="120000"/>
              </a:lnSpc>
              <a:buNone/>
            </a:pPr>
            <a:endParaRPr lang="en-US" dirty="0"/>
          </a:p>
        </p:txBody>
      </p:sp>
      <p:sp>
        <p:nvSpPr>
          <p:cNvPr id="12" name="Text Placeholder 4"/>
          <p:cNvSpPr>
            <a:spLocks noGrp="1"/>
          </p:cNvSpPr>
          <p:nvPr>
            <p:ph type="body" sz="quarter" idx="13"/>
          </p:nvPr>
        </p:nvSpPr>
        <p:spPr>
          <a:xfrm>
            <a:off x="287338" y="1269657"/>
            <a:ext cx="6936756" cy="485775"/>
          </a:xfrm>
        </p:spPr>
        <p:txBody>
          <a:bodyPr/>
          <a:lstStyle/>
          <a:p>
            <a:endParaRPr lang="en-GB" dirty="0"/>
          </a:p>
        </p:txBody>
      </p:sp>
      <p:sp>
        <p:nvSpPr>
          <p:cNvPr id="8" name="TextBox 7"/>
          <p:cNvSpPr txBox="1"/>
          <p:nvPr/>
        </p:nvSpPr>
        <p:spPr>
          <a:xfrm>
            <a:off x="450533" y="2110852"/>
            <a:ext cx="5267879" cy="4267322"/>
          </a:xfrm>
          <a:prstGeom prst="rect">
            <a:avLst/>
          </a:prstGeom>
          <a:noFill/>
        </p:spPr>
        <p:txBody>
          <a:bodyPr wrap="square" rtlCol="0">
            <a:spAutoFit/>
          </a:bodyPr>
          <a:lstStyle/>
          <a:p>
            <a:pPr algn="ctr">
              <a:lnSpc>
                <a:spcPct val="90000"/>
              </a:lnSpc>
              <a:spcBef>
                <a:spcPct val="0"/>
              </a:spcBef>
            </a:pPr>
            <a:r>
              <a:rPr lang="en-US" sz="1700" dirty="0">
                <a:cs typeface="Arial" pitchFamily="34" charset="0"/>
              </a:rPr>
              <a:t>OBO is a library of discipline-focused, online guides to the essential literature across a broad range of subject areas.</a:t>
            </a:r>
          </a:p>
          <a:p>
            <a:pPr lvl="0"/>
            <a:endParaRPr lang="en-GB" sz="1700" dirty="0">
              <a:solidFill>
                <a:schemeClr val="tx2"/>
              </a:solidFill>
            </a:endParaRPr>
          </a:p>
          <a:p>
            <a:endParaRPr lang="en-GB" sz="1700" dirty="0">
              <a:solidFill>
                <a:schemeClr val="tx2"/>
              </a:solidFill>
            </a:endParaRPr>
          </a:p>
          <a:p>
            <a:pPr lvl="0"/>
            <a:r>
              <a:rPr lang="en-US" sz="1700" dirty="0">
                <a:cs typeface="Arial" pitchFamily="34" charset="0"/>
              </a:rPr>
              <a:t>Each OBO article, </a:t>
            </a:r>
            <a:r>
              <a:rPr lang="en-US" sz="1700" b="1" dirty="0">
                <a:solidFill>
                  <a:srgbClr val="EC4724"/>
                </a:solidFill>
                <a:cs typeface="Arial" pitchFamily="34" charset="0"/>
              </a:rPr>
              <a:t>written and reviewed by top scholars in the field,</a:t>
            </a:r>
            <a:r>
              <a:rPr lang="en-US" sz="1700" b="1" dirty="0">
                <a:solidFill>
                  <a:srgbClr val="002147"/>
                </a:solidFill>
                <a:cs typeface="Arial" pitchFamily="34" charset="0"/>
              </a:rPr>
              <a:t> </a:t>
            </a:r>
            <a:r>
              <a:rPr lang="en-US" sz="1700" dirty="0">
                <a:cs typeface="Arial" pitchFamily="34" charset="0"/>
              </a:rPr>
              <a:t>is </a:t>
            </a:r>
            <a:r>
              <a:rPr lang="en-US" sz="1700" b="1" dirty="0">
                <a:solidFill>
                  <a:srgbClr val="EC4724"/>
                </a:solidFill>
                <a:cs typeface="Arial" pitchFamily="34" charset="0"/>
              </a:rPr>
              <a:t>rich with citations and annotations, expert recommendations,</a:t>
            </a:r>
            <a:r>
              <a:rPr lang="en-US" sz="1700" b="1" dirty="0">
                <a:solidFill>
                  <a:srgbClr val="002147"/>
                </a:solidFill>
                <a:cs typeface="Arial" pitchFamily="34" charset="0"/>
              </a:rPr>
              <a:t> </a:t>
            </a:r>
            <a:r>
              <a:rPr lang="en-US" sz="1700" dirty="0">
                <a:cs typeface="Arial" pitchFamily="34" charset="0"/>
              </a:rPr>
              <a:t>and</a:t>
            </a:r>
            <a:r>
              <a:rPr lang="en-US" sz="1700" dirty="0">
                <a:solidFill>
                  <a:srgbClr val="002147"/>
                </a:solidFill>
                <a:cs typeface="Arial" pitchFamily="34" charset="0"/>
              </a:rPr>
              <a:t> </a:t>
            </a:r>
            <a:r>
              <a:rPr lang="en-US" sz="1700" b="1" dirty="0">
                <a:solidFill>
                  <a:srgbClr val="EC4724"/>
                </a:solidFill>
                <a:cs typeface="Arial" pitchFamily="34" charset="0"/>
              </a:rPr>
              <a:t>narrative pathways through the most useful and important works on the topic</a:t>
            </a:r>
            <a:r>
              <a:rPr lang="en-US" sz="1700" b="1" dirty="0">
                <a:solidFill>
                  <a:srgbClr val="002147"/>
                </a:solidFill>
                <a:cs typeface="Arial" pitchFamily="34" charset="0"/>
              </a:rPr>
              <a:t> </a:t>
            </a:r>
            <a:r>
              <a:rPr lang="en-US" sz="1700" dirty="0">
                <a:cs typeface="Arial" pitchFamily="34" charset="0"/>
              </a:rPr>
              <a:t>in question.</a:t>
            </a:r>
          </a:p>
          <a:p>
            <a:pPr lvl="0"/>
            <a:endParaRPr lang="en-US" sz="1700" dirty="0">
              <a:solidFill>
                <a:srgbClr val="002147"/>
              </a:solidFill>
              <a:cs typeface="Arial" pitchFamily="34" charset="0"/>
            </a:endParaRPr>
          </a:p>
          <a:p>
            <a:pPr lvl="0">
              <a:spcBef>
                <a:spcPct val="20000"/>
              </a:spcBef>
              <a:buClr>
                <a:srgbClr val="EC4724"/>
              </a:buClr>
              <a:buSzPct val="145000"/>
            </a:pPr>
            <a:r>
              <a:rPr lang="en-US" sz="1700" dirty="0">
                <a:cs typeface="Arial" pitchFamily="34" charset="0"/>
              </a:rPr>
              <a:t>Intuitive linking throughout </a:t>
            </a:r>
            <a:r>
              <a:rPr lang="en-US" sz="1700" b="1" dirty="0">
                <a:solidFill>
                  <a:srgbClr val="EC4724"/>
                </a:solidFill>
                <a:cs typeface="Arial" pitchFamily="34" charset="0"/>
              </a:rPr>
              <a:t>quickly</a:t>
            </a:r>
            <a:r>
              <a:rPr lang="en-US" sz="1700" dirty="0">
                <a:solidFill>
                  <a:srgbClr val="EC4724"/>
                </a:solidFill>
                <a:cs typeface="Arial" pitchFamily="34" charset="0"/>
              </a:rPr>
              <a:t> </a:t>
            </a:r>
            <a:r>
              <a:rPr lang="en-US" sz="1700" b="1" dirty="0">
                <a:solidFill>
                  <a:srgbClr val="EC4724"/>
                </a:solidFill>
                <a:cs typeface="Arial" pitchFamily="34" charset="0"/>
              </a:rPr>
              <a:t>delivers the user from a citation to full-text content</a:t>
            </a:r>
            <a:r>
              <a:rPr lang="en-US" sz="1700" dirty="0">
                <a:solidFill>
                  <a:srgbClr val="EC4724"/>
                </a:solidFill>
                <a:cs typeface="Arial" pitchFamily="34" charset="0"/>
              </a:rPr>
              <a:t>,</a:t>
            </a:r>
            <a:r>
              <a:rPr lang="en-US" sz="1700" dirty="0">
                <a:solidFill>
                  <a:srgbClr val="002147"/>
                </a:solidFill>
                <a:cs typeface="Arial" pitchFamily="34" charset="0"/>
              </a:rPr>
              <a:t> </a:t>
            </a:r>
            <a:r>
              <a:rPr lang="en-US" sz="1700" dirty="0">
                <a:cs typeface="Arial" pitchFamily="34" charset="0"/>
              </a:rPr>
              <a:t>whether online or available through a library’s catalog</a:t>
            </a:r>
            <a:r>
              <a:rPr lang="en-US" dirty="0">
                <a:cs typeface="Arial" pitchFamily="34" charset="0"/>
              </a:rPr>
              <a:t>. </a:t>
            </a:r>
          </a:p>
          <a:p>
            <a:pPr lvl="0"/>
            <a:endParaRPr lang="en-GB" sz="1600" dirty="0">
              <a:solidFill>
                <a:schemeClr val="tx2"/>
              </a:solidFill>
            </a:endParaRPr>
          </a:p>
          <a:p>
            <a:pPr lvl="0"/>
            <a:endParaRPr lang="en-GB" dirty="0" smtClean="0"/>
          </a:p>
        </p:txBody>
      </p:sp>
      <p:sp>
        <p:nvSpPr>
          <p:cNvPr id="18" name="Rectangle 4"/>
          <p:cNvSpPr>
            <a:spLocks noChangeArrowheads="1"/>
          </p:cNvSpPr>
          <p:nvPr/>
        </p:nvSpPr>
        <p:spPr bwMode="auto">
          <a:xfrm>
            <a:off x="5805377" y="2110852"/>
            <a:ext cx="3167925" cy="3460608"/>
          </a:xfrm>
          <a:prstGeom prst="rect">
            <a:avLst/>
          </a:prstGeom>
          <a:solidFill>
            <a:srgbClr val="EC472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rIns="182880" anchor="ctr"/>
          <a:lstStyle/>
          <a:p>
            <a:pPr algn="r"/>
            <a:r>
              <a:rPr lang="en-US" sz="2000" b="1" dirty="0">
                <a:solidFill>
                  <a:schemeClr val="bg1"/>
                </a:solidFill>
                <a:latin typeface="Calibri" pitchFamily="34" charset="0"/>
              </a:rPr>
              <a:t>“</a:t>
            </a:r>
            <a:r>
              <a:rPr lang="en-US" sz="2000" b="1" i="1" dirty="0">
                <a:solidFill>
                  <a:schemeClr val="bg1"/>
                </a:solidFill>
                <a:latin typeface="Calibri" pitchFamily="34" charset="0"/>
              </a:rPr>
              <a:t>We are drowning in information, while starving for wisdom. The world henceforth will be run by synthesizers, people able to put together the right information at the right time, think critically about it, and make important choices wisely.”</a:t>
            </a:r>
          </a:p>
          <a:p>
            <a:pPr algn="r"/>
            <a:r>
              <a:rPr lang="en-US" sz="2000" dirty="0">
                <a:solidFill>
                  <a:schemeClr val="bg1"/>
                </a:solidFill>
                <a:latin typeface="Calibri" pitchFamily="34" charset="0"/>
              </a:rPr>
              <a:t> </a:t>
            </a:r>
            <a:br>
              <a:rPr lang="en-US" sz="2000" dirty="0">
                <a:solidFill>
                  <a:schemeClr val="bg1"/>
                </a:solidFill>
                <a:latin typeface="Calibri" pitchFamily="34" charset="0"/>
              </a:rPr>
            </a:br>
            <a:r>
              <a:rPr lang="en-US" sz="2000" b="1" dirty="0">
                <a:solidFill>
                  <a:schemeClr val="bg1"/>
                </a:solidFill>
                <a:latin typeface="Calibri" pitchFamily="34" charset="0"/>
              </a:rPr>
              <a:t>—</a:t>
            </a:r>
            <a:r>
              <a:rPr lang="en-US" sz="2000" dirty="0">
                <a:latin typeface="Calibri" pitchFamily="34" charset="0"/>
              </a:rPr>
              <a:t> </a:t>
            </a:r>
            <a:r>
              <a:rPr lang="en-US" sz="2000" b="1" dirty="0">
                <a:solidFill>
                  <a:schemeClr val="bg1"/>
                </a:solidFill>
                <a:latin typeface="Calibri" pitchFamily="34" charset="0"/>
              </a:rPr>
              <a:t>E.O. WILSON</a:t>
            </a:r>
            <a:r>
              <a:rPr lang="en-US" sz="2000" dirty="0">
                <a:latin typeface="Myriad Pro" pitchFamily="34" charset="0"/>
              </a:rPr>
              <a:t> </a:t>
            </a:r>
          </a:p>
        </p:txBody>
      </p:sp>
    </p:spTree>
    <p:extLst>
      <p:ext uri="{BB962C8B-B14F-4D97-AF65-F5344CB8AC3E}">
        <p14:creationId xmlns:p14="http://schemas.microsoft.com/office/powerpoint/2010/main" val="3455377970"/>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00" y="2290763"/>
            <a:ext cx="8480036"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82133" y="999067"/>
            <a:ext cx="4419600" cy="369332"/>
          </a:xfrm>
          <a:prstGeom prst="rect">
            <a:avLst/>
          </a:prstGeom>
          <a:noFill/>
        </p:spPr>
        <p:txBody>
          <a:bodyPr wrap="square" rtlCol="0">
            <a:spAutoFit/>
          </a:bodyPr>
          <a:lstStyle/>
          <a:p>
            <a:r>
              <a:rPr lang="pl-PL" dirty="0" smtClean="0"/>
              <a:t>Our Focus</a:t>
            </a:r>
            <a:endParaRPr lang="en-GB" dirty="0"/>
          </a:p>
        </p:txBody>
      </p:sp>
    </p:spTree>
    <p:extLst>
      <p:ext uri="{BB962C8B-B14F-4D97-AF65-F5344CB8AC3E}">
        <p14:creationId xmlns:p14="http://schemas.microsoft.com/office/powerpoint/2010/main" val="223576810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31099" y="6402360"/>
            <a:ext cx="8136937" cy="365125"/>
          </a:xfrm>
        </p:spPr>
        <p:txBody>
          <a:bodyPr/>
          <a:lstStyle/>
          <a:p>
            <a:endParaRPr lang="en-US" dirty="0">
              <a:solidFill>
                <a:srgbClr val="000000"/>
              </a:solidFill>
            </a:endParaRPr>
          </a:p>
        </p:txBody>
      </p:sp>
      <p:sp>
        <p:nvSpPr>
          <p:cNvPr id="3" name="Slide Number Placeholder 2"/>
          <p:cNvSpPr>
            <a:spLocks noGrp="1"/>
          </p:cNvSpPr>
          <p:nvPr>
            <p:ph type="sldNum" sz="quarter" idx="12"/>
          </p:nvPr>
        </p:nvSpPr>
        <p:spPr/>
        <p:txBody>
          <a:bodyPr/>
          <a:lstStyle/>
          <a:p>
            <a:fld id="{4408A2BF-FF92-463F-BED7-EDF79EB6B61F}" type="slidenum">
              <a:rPr lang="en-US" smtClean="0">
                <a:solidFill>
                  <a:srgbClr val="000000"/>
                </a:solidFill>
              </a:rPr>
              <a:pPr/>
              <a:t>63</a:t>
            </a:fld>
            <a:endParaRPr lang="en-US">
              <a:solidFill>
                <a:srgbClr val="000000"/>
              </a:solidFill>
            </a:endParaRPr>
          </a:p>
        </p:txBody>
      </p:sp>
      <p:sp>
        <p:nvSpPr>
          <p:cNvPr id="4" name="Rectangle 3"/>
          <p:cNvSpPr/>
          <p:nvPr/>
        </p:nvSpPr>
        <p:spPr>
          <a:xfrm>
            <a:off x="135600" y="2044343"/>
            <a:ext cx="8480036" cy="4431983"/>
          </a:xfrm>
          <a:prstGeom prst="rect">
            <a:avLst/>
          </a:prstGeom>
        </p:spPr>
        <p:txBody>
          <a:bodyPr wrap="square">
            <a:spAutoFit/>
          </a:bodyPr>
          <a:lstStyle/>
          <a:p>
            <a:endParaRPr lang="en-GB" dirty="0" smtClean="0"/>
          </a:p>
          <a:p>
            <a:pPr marL="342900" indent="-342900">
              <a:buFontTx/>
              <a:buChar char="-"/>
            </a:pPr>
            <a:r>
              <a:rPr lang="en-GB" sz="2400" dirty="0" smtClean="0"/>
              <a:t>Identify </a:t>
            </a:r>
            <a:r>
              <a:rPr lang="en-GB" sz="2400" dirty="0"/>
              <a:t>5 top peer refereed academic journals focusing on </a:t>
            </a:r>
            <a:endParaRPr lang="pl-PL" sz="2400" dirty="0"/>
          </a:p>
          <a:p>
            <a:r>
              <a:rPr lang="pl-PL" sz="2400" dirty="0" smtClean="0"/>
              <a:t>    </a:t>
            </a:r>
            <a:r>
              <a:rPr lang="en-GB" sz="2400" dirty="0" smtClean="0"/>
              <a:t>your </a:t>
            </a:r>
            <a:r>
              <a:rPr lang="en-GB" sz="2400" dirty="0"/>
              <a:t>specific subject </a:t>
            </a:r>
          </a:p>
          <a:p>
            <a:pPr marL="342900" indent="-342900">
              <a:buFontTx/>
              <a:buChar char="-"/>
            </a:pPr>
            <a:r>
              <a:rPr lang="en-GB" sz="2400" dirty="0" smtClean="0"/>
              <a:t>Identify </a:t>
            </a:r>
            <a:r>
              <a:rPr lang="en-GB" sz="2400" dirty="0"/>
              <a:t>5 top internationally recognized books or collective </a:t>
            </a:r>
            <a:r>
              <a:rPr lang="pl-PL" sz="2400" dirty="0" smtClean="0"/>
              <a:t> </a:t>
            </a:r>
          </a:p>
          <a:p>
            <a:r>
              <a:rPr lang="pl-PL" sz="2400" dirty="0"/>
              <a:t> </a:t>
            </a:r>
            <a:r>
              <a:rPr lang="pl-PL" sz="2400" dirty="0" smtClean="0"/>
              <a:t>   </a:t>
            </a:r>
            <a:r>
              <a:rPr lang="en-GB" sz="2400" dirty="0" smtClean="0"/>
              <a:t>works </a:t>
            </a:r>
            <a:r>
              <a:rPr lang="en-GB" sz="2400" dirty="0"/>
              <a:t>on your specific subject </a:t>
            </a:r>
          </a:p>
          <a:p>
            <a:pPr marL="342900" indent="-342900">
              <a:buFontTx/>
              <a:buChar char="-"/>
            </a:pPr>
            <a:r>
              <a:rPr lang="en-GB" sz="2400" dirty="0" smtClean="0"/>
              <a:t>Identify </a:t>
            </a:r>
            <a:r>
              <a:rPr lang="en-GB" sz="2400" dirty="0"/>
              <a:t>5 top academic research centres specializing in </a:t>
            </a:r>
            <a:endParaRPr lang="pl-PL" sz="2400" dirty="0" smtClean="0"/>
          </a:p>
          <a:p>
            <a:r>
              <a:rPr lang="pl-PL" sz="2400" dirty="0"/>
              <a:t> </a:t>
            </a:r>
            <a:r>
              <a:rPr lang="pl-PL" sz="2400" dirty="0" smtClean="0"/>
              <a:t>   </a:t>
            </a:r>
            <a:r>
              <a:rPr lang="en-GB" sz="2400" dirty="0" smtClean="0"/>
              <a:t>your </a:t>
            </a:r>
            <a:r>
              <a:rPr lang="en-GB" sz="2400" dirty="0"/>
              <a:t>subject </a:t>
            </a:r>
          </a:p>
          <a:p>
            <a:pPr marL="342900" indent="-342900">
              <a:buFontTx/>
              <a:buChar char="-"/>
            </a:pPr>
            <a:r>
              <a:rPr lang="en-GB" sz="2400" dirty="0" smtClean="0"/>
              <a:t>Identify </a:t>
            </a:r>
            <a:r>
              <a:rPr lang="en-GB" sz="2400" dirty="0"/>
              <a:t>5 most renowned professors in your narrow field </a:t>
            </a:r>
            <a:endParaRPr lang="pl-PL" sz="2400" dirty="0" smtClean="0"/>
          </a:p>
          <a:p>
            <a:r>
              <a:rPr lang="pl-PL" sz="2400" dirty="0"/>
              <a:t> </a:t>
            </a:r>
            <a:r>
              <a:rPr lang="pl-PL" sz="2400" dirty="0" smtClean="0"/>
              <a:t>   </a:t>
            </a:r>
            <a:r>
              <a:rPr lang="en-GB" sz="2400" dirty="0" smtClean="0"/>
              <a:t>(„</a:t>
            </a:r>
            <a:r>
              <a:rPr lang="en-GB" sz="2400" dirty="0"/>
              <a:t>gurus”) </a:t>
            </a:r>
          </a:p>
          <a:p>
            <a:pPr marL="342900" indent="-342900">
              <a:buFontTx/>
              <a:buChar char="-"/>
            </a:pPr>
            <a:r>
              <a:rPr lang="en-GB" sz="2400" dirty="0" smtClean="0"/>
              <a:t>Identify </a:t>
            </a:r>
            <a:r>
              <a:rPr lang="en-GB" sz="2400" dirty="0"/>
              <a:t>5 top regular international academic conferences </a:t>
            </a:r>
            <a:endParaRPr lang="pl-PL" sz="2400" dirty="0" smtClean="0"/>
          </a:p>
          <a:p>
            <a:r>
              <a:rPr lang="pl-PL" sz="2400" dirty="0"/>
              <a:t> </a:t>
            </a:r>
            <a:r>
              <a:rPr lang="pl-PL" sz="2400" dirty="0" smtClean="0"/>
              <a:t>   </a:t>
            </a:r>
            <a:r>
              <a:rPr lang="en-GB" sz="2400" dirty="0" smtClean="0"/>
              <a:t>covering </a:t>
            </a:r>
            <a:r>
              <a:rPr lang="en-GB" sz="2400" dirty="0"/>
              <a:t>your subject </a:t>
            </a:r>
          </a:p>
          <a:p>
            <a:endParaRPr lang="en-GB" sz="2400" dirty="0"/>
          </a:p>
        </p:txBody>
      </p:sp>
      <p:sp>
        <p:nvSpPr>
          <p:cNvPr id="5" name="TextBox 4"/>
          <p:cNvSpPr txBox="1"/>
          <p:nvPr/>
        </p:nvSpPr>
        <p:spPr>
          <a:xfrm>
            <a:off x="288000" y="504911"/>
            <a:ext cx="6874800" cy="1231106"/>
          </a:xfrm>
          <a:prstGeom prst="rect">
            <a:avLst/>
          </a:prstGeom>
          <a:noFill/>
        </p:spPr>
        <p:txBody>
          <a:bodyPr wrap="square" rtlCol="0">
            <a:spAutoFit/>
          </a:bodyPr>
          <a:lstStyle/>
          <a:p>
            <a:endParaRPr lang="en-GB" dirty="0"/>
          </a:p>
          <a:p>
            <a:r>
              <a:rPr lang="en-GB" sz="2800" b="1" dirty="0"/>
              <a:t>Initial literature review: The 5 X 5 principle </a:t>
            </a:r>
            <a:endParaRPr lang="en-GB" sz="2800" dirty="0"/>
          </a:p>
        </p:txBody>
      </p:sp>
    </p:spTree>
    <p:extLst>
      <p:ext uri="{BB962C8B-B14F-4D97-AF65-F5344CB8AC3E}">
        <p14:creationId xmlns:p14="http://schemas.microsoft.com/office/powerpoint/2010/main" val="68683726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idx="4294967295"/>
          </p:nvPr>
        </p:nvSpPr>
        <p:spPr>
          <a:xfrm>
            <a:off x="288000" y="592667"/>
            <a:ext cx="6936094" cy="1083733"/>
          </a:xfrm>
        </p:spPr>
        <p:txBody>
          <a:bodyPr lIns="91440" tIns="45720" rIns="91440" bIns="45720" anchor="ctr">
            <a:normAutofit/>
          </a:bodyPr>
          <a:lstStyle/>
          <a:p>
            <a:r>
              <a:rPr lang="en-AU" dirty="0"/>
              <a:t>Think of a literature review as </a:t>
            </a:r>
            <a:r>
              <a:rPr lang="en-AU" dirty="0" smtClean="0"/>
              <a:t>a</a:t>
            </a:r>
            <a:r>
              <a:rPr lang="pl-PL" dirty="0" smtClean="0"/>
              <a:t/>
            </a:r>
            <a:br>
              <a:rPr lang="pl-PL" dirty="0" smtClean="0"/>
            </a:br>
            <a:r>
              <a:rPr lang="en-AU" dirty="0" smtClean="0"/>
              <a:t> </a:t>
            </a:r>
            <a:r>
              <a:rPr lang="en-AU" dirty="0"/>
              <a:t>jigsaw puzzle</a:t>
            </a:r>
          </a:p>
        </p:txBody>
      </p:sp>
      <p:sp>
        <p:nvSpPr>
          <p:cNvPr id="278531" name="Footer Placeholder 3"/>
          <p:cNvSpPr txBox="1">
            <a:spLocks noGrp="1"/>
          </p:cNvSpPr>
          <p:nvPr/>
        </p:nvSpPr>
        <p:spPr bwMode="auto">
          <a:xfrm>
            <a:off x="827088" y="6481763"/>
            <a:ext cx="79216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buFontTx/>
              <a:buNone/>
            </a:pPr>
            <a:endParaRPr lang="en-AU" sz="1000">
              <a:solidFill>
                <a:schemeClr val="bg2"/>
              </a:solidFill>
            </a:endParaRPr>
          </a:p>
        </p:txBody>
      </p:sp>
      <p:pic>
        <p:nvPicPr>
          <p:cNvPr id="278532" name="Picture 2" descr="https://www79.secure.griffith.edu.au/oer-images/SRT3/jigsaw/iStock_000002515017Small.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055688" y="2489201"/>
            <a:ext cx="6397625" cy="3488266"/>
          </a:xfrm>
        </p:spPr>
      </p:pic>
    </p:spTree>
    <p:extLst>
      <p:ext uri="{BB962C8B-B14F-4D97-AF65-F5344CB8AC3E}">
        <p14:creationId xmlns:p14="http://schemas.microsoft.com/office/powerpoint/2010/main" val="565216474"/>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23309" y="-45111"/>
            <a:ext cx="11300369" cy="7072075"/>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1283693162"/>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05639" y="-5974"/>
            <a:ext cx="11213126" cy="7023000"/>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341802732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37666" y="0"/>
            <a:ext cx="10548733" cy="7036904"/>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96928688"/>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356" y="2320893"/>
            <a:ext cx="3427049" cy="3418481"/>
          </a:xfrm>
          <a:prstGeom prst="rect">
            <a:avLst/>
          </a:prstGeom>
        </p:spPr>
      </p:pic>
      <p:sp>
        <p:nvSpPr>
          <p:cNvPr id="5" name="TextBox 4"/>
          <p:cNvSpPr txBox="1"/>
          <p:nvPr/>
        </p:nvSpPr>
        <p:spPr>
          <a:xfrm>
            <a:off x="434142" y="703721"/>
            <a:ext cx="6768751" cy="523220"/>
          </a:xfrm>
          <a:prstGeom prst="rect">
            <a:avLst/>
          </a:prstGeom>
          <a:noFill/>
        </p:spPr>
        <p:txBody>
          <a:bodyPr wrap="square" rtlCol="0">
            <a:spAutoFit/>
          </a:bodyPr>
          <a:lstStyle/>
          <a:p>
            <a:r>
              <a:rPr lang="en-GB" sz="2800" b="1" dirty="0" smtClean="0">
                <a:cs typeface="Aharoni" pitchFamily="2" charset="-79"/>
              </a:rPr>
              <a:t>Which journal to go for?</a:t>
            </a:r>
            <a:endParaRPr lang="en-GB" sz="2800" b="1" dirty="0">
              <a:cs typeface="Aharoni" pitchFamily="2" charset="-79"/>
            </a:endParaRPr>
          </a:p>
        </p:txBody>
      </p:sp>
    </p:spTree>
    <p:extLst>
      <p:ext uri="{BB962C8B-B14F-4D97-AF65-F5344CB8AC3E}">
        <p14:creationId xmlns:p14="http://schemas.microsoft.com/office/powerpoint/2010/main" val="1175922806"/>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395288" y="776293"/>
            <a:ext cx="6769100" cy="578374"/>
          </a:xfrm>
        </p:spPr>
        <p:txBody>
          <a:bodyPr>
            <a:normAutofit/>
          </a:bodyPr>
          <a:lstStyle/>
          <a:p>
            <a:r>
              <a:rPr lang="en-GB" sz="2800" dirty="0" smtClean="0">
                <a:latin typeface="+mn-lt"/>
                <a:cs typeface="Aharoni" pitchFamily="2" charset="-79"/>
              </a:rPr>
              <a:t>Criteria You Might Look At:</a:t>
            </a:r>
            <a:endParaRPr lang="en-US" sz="2800" dirty="0">
              <a:latin typeface="+mn-lt"/>
              <a:cs typeface="Aharoni" pitchFamily="2" charset="-79"/>
            </a:endParaRPr>
          </a:p>
        </p:txBody>
      </p:sp>
      <p:sp>
        <p:nvSpPr>
          <p:cNvPr id="166915" name="Rectangle 3"/>
          <p:cNvSpPr>
            <a:spLocks noGrp="1" noChangeArrowheads="1"/>
          </p:cNvSpPr>
          <p:nvPr>
            <p:ph type="body" idx="1"/>
          </p:nvPr>
        </p:nvSpPr>
        <p:spPr>
          <a:xfrm>
            <a:off x="395288" y="2274888"/>
            <a:ext cx="8226425" cy="4311650"/>
          </a:xfrm>
        </p:spPr>
        <p:txBody>
          <a:bodyPr>
            <a:normAutofit/>
          </a:bodyPr>
          <a:lstStyle/>
          <a:p>
            <a:pPr>
              <a:buFont typeface="Arial" pitchFamily="34" charset="0"/>
              <a:buChar char="•"/>
            </a:pPr>
            <a:r>
              <a:rPr lang="en-US" dirty="0" smtClean="0">
                <a:solidFill>
                  <a:srgbClr val="002147"/>
                </a:solidFill>
              </a:rPr>
              <a:t>Rankings (example Thomson Reuters Impact factors; the Association of Business Schools ABS etc.)</a:t>
            </a:r>
            <a:endParaRPr lang="pl-PL" dirty="0" smtClean="0">
              <a:solidFill>
                <a:srgbClr val="002147"/>
              </a:solidFill>
            </a:endParaRPr>
          </a:p>
          <a:p>
            <a:pPr>
              <a:buFont typeface="Arial" pitchFamily="34" charset="0"/>
              <a:buChar char="•"/>
            </a:pPr>
            <a:r>
              <a:rPr lang="en-US" dirty="0">
                <a:solidFill>
                  <a:srgbClr val="002147"/>
                </a:solidFill>
              </a:rPr>
              <a:t>Number of downloads (utility)</a:t>
            </a:r>
          </a:p>
          <a:p>
            <a:pPr>
              <a:buFont typeface="Arial" pitchFamily="34" charset="0"/>
              <a:buChar char="•"/>
            </a:pPr>
            <a:r>
              <a:rPr lang="en-US" dirty="0">
                <a:solidFill>
                  <a:srgbClr val="002147"/>
                </a:solidFill>
              </a:rPr>
              <a:t>Dissemination of journal (where it is read)</a:t>
            </a:r>
          </a:p>
          <a:p>
            <a:pPr>
              <a:buFont typeface="Arial" pitchFamily="34" charset="0"/>
              <a:buChar char="•"/>
            </a:pPr>
            <a:r>
              <a:rPr lang="en-US" dirty="0">
                <a:solidFill>
                  <a:srgbClr val="002147"/>
                </a:solidFill>
              </a:rPr>
              <a:t>Links to societies/associations</a:t>
            </a:r>
          </a:p>
          <a:p>
            <a:pPr>
              <a:buFont typeface="Arial" pitchFamily="34" charset="0"/>
              <a:buChar char="•"/>
            </a:pPr>
            <a:r>
              <a:rPr lang="en-US" dirty="0">
                <a:solidFill>
                  <a:srgbClr val="002147"/>
                </a:solidFill>
              </a:rPr>
              <a:t>Relevance of content and publishing ethos</a:t>
            </a:r>
          </a:p>
          <a:p>
            <a:pPr>
              <a:buFont typeface="Arial" pitchFamily="34" charset="0"/>
              <a:buChar char="•"/>
            </a:pPr>
            <a:r>
              <a:rPr lang="en-US" dirty="0">
                <a:solidFill>
                  <a:srgbClr val="002147"/>
                </a:solidFill>
              </a:rPr>
              <a:t>International</a:t>
            </a:r>
          </a:p>
          <a:p>
            <a:endParaRPr lang="en-US" dirty="0" smtClean="0">
              <a:solidFill>
                <a:srgbClr val="002147"/>
              </a:solidFill>
            </a:endParaRPr>
          </a:p>
          <a:p>
            <a:endParaRPr lang="en-US" dirty="0">
              <a:solidFill>
                <a:srgbClr val="002147"/>
              </a:solidFill>
            </a:endParaRPr>
          </a:p>
        </p:txBody>
      </p:sp>
    </p:spTree>
    <p:extLst>
      <p:ext uri="{BB962C8B-B14F-4D97-AF65-F5344CB8AC3E}">
        <p14:creationId xmlns:p14="http://schemas.microsoft.com/office/powerpoint/2010/main" val="3324757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Effect transition="in" filter="wipe(down)">
                                      <p:cBhvr>
                                        <p:cTn id="7" dur="580">
                                          <p:stCondLst>
                                            <p:cond delay="0"/>
                                          </p:stCondLst>
                                        </p:cTn>
                                        <p:tgtEl>
                                          <p:spTgt spid="166915">
                                            <p:txEl>
                                              <p:pRg st="0" end="0"/>
                                            </p:txEl>
                                          </p:spTgt>
                                        </p:tgtEl>
                                      </p:cBhvr>
                                    </p:animEffect>
                                    <p:anim calcmode="lin" valueType="num">
                                      <p:cBhvr>
                                        <p:cTn id="8" dur="1822" tmFilter="0,0; 0.14,0.36; 0.43,0.73; 0.71,0.91; 1.0,1.0">
                                          <p:stCondLst>
                                            <p:cond delay="0"/>
                                          </p:stCondLst>
                                        </p:cTn>
                                        <p:tgtEl>
                                          <p:spTgt spid="16691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691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691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691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691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66915">
                                            <p:txEl>
                                              <p:pRg st="0" end="0"/>
                                            </p:txEl>
                                          </p:spTgt>
                                        </p:tgtEl>
                                      </p:cBhvr>
                                      <p:to x="100000" y="60000"/>
                                    </p:animScale>
                                    <p:animScale>
                                      <p:cBhvr>
                                        <p:cTn id="14" dur="166" decel="50000">
                                          <p:stCondLst>
                                            <p:cond delay="676"/>
                                          </p:stCondLst>
                                        </p:cTn>
                                        <p:tgtEl>
                                          <p:spTgt spid="166915">
                                            <p:txEl>
                                              <p:pRg st="0" end="0"/>
                                            </p:txEl>
                                          </p:spTgt>
                                        </p:tgtEl>
                                      </p:cBhvr>
                                      <p:to x="100000" y="100000"/>
                                    </p:animScale>
                                    <p:animScale>
                                      <p:cBhvr>
                                        <p:cTn id="15" dur="26">
                                          <p:stCondLst>
                                            <p:cond delay="1312"/>
                                          </p:stCondLst>
                                        </p:cTn>
                                        <p:tgtEl>
                                          <p:spTgt spid="166915">
                                            <p:txEl>
                                              <p:pRg st="0" end="0"/>
                                            </p:txEl>
                                          </p:spTgt>
                                        </p:tgtEl>
                                      </p:cBhvr>
                                      <p:to x="100000" y="80000"/>
                                    </p:animScale>
                                    <p:animScale>
                                      <p:cBhvr>
                                        <p:cTn id="16" dur="166" decel="50000">
                                          <p:stCondLst>
                                            <p:cond delay="1338"/>
                                          </p:stCondLst>
                                        </p:cTn>
                                        <p:tgtEl>
                                          <p:spTgt spid="166915">
                                            <p:txEl>
                                              <p:pRg st="0" end="0"/>
                                            </p:txEl>
                                          </p:spTgt>
                                        </p:tgtEl>
                                      </p:cBhvr>
                                      <p:to x="100000" y="100000"/>
                                    </p:animScale>
                                    <p:animScale>
                                      <p:cBhvr>
                                        <p:cTn id="17" dur="26">
                                          <p:stCondLst>
                                            <p:cond delay="1642"/>
                                          </p:stCondLst>
                                        </p:cTn>
                                        <p:tgtEl>
                                          <p:spTgt spid="166915">
                                            <p:txEl>
                                              <p:pRg st="0" end="0"/>
                                            </p:txEl>
                                          </p:spTgt>
                                        </p:tgtEl>
                                      </p:cBhvr>
                                      <p:to x="100000" y="90000"/>
                                    </p:animScale>
                                    <p:animScale>
                                      <p:cBhvr>
                                        <p:cTn id="18" dur="166" decel="50000">
                                          <p:stCondLst>
                                            <p:cond delay="1668"/>
                                          </p:stCondLst>
                                        </p:cTn>
                                        <p:tgtEl>
                                          <p:spTgt spid="166915">
                                            <p:txEl>
                                              <p:pRg st="0" end="0"/>
                                            </p:txEl>
                                          </p:spTgt>
                                        </p:tgtEl>
                                      </p:cBhvr>
                                      <p:to x="100000" y="100000"/>
                                    </p:animScale>
                                    <p:animScale>
                                      <p:cBhvr>
                                        <p:cTn id="19" dur="26">
                                          <p:stCondLst>
                                            <p:cond delay="1808"/>
                                          </p:stCondLst>
                                        </p:cTn>
                                        <p:tgtEl>
                                          <p:spTgt spid="166915">
                                            <p:txEl>
                                              <p:pRg st="0" end="0"/>
                                            </p:txEl>
                                          </p:spTgt>
                                        </p:tgtEl>
                                      </p:cBhvr>
                                      <p:to x="100000" y="95000"/>
                                    </p:animScale>
                                    <p:animScale>
                                      <p:cBhvr>
                                        <p:cTn id="20" dur="166" decel="50000">
                                          <p:stCondLst>
                                            <p:cond delay="1834"/>
                                          </p:stCondLst>
                                        </p:cTn>
                                        <p:tgtEl>
                                          <p:spTgt spid="16691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66915">
                                            <p:txEl>
                                              <p:pRg st="1" end="1"/>
                                            </p:txEl>
                                          </p:spTgt>
                                        </p:tgtEl>
                                        <p:attrNameLst>
                                          <p:attrName>style.visibility</p:attrName>
                                        </p:attrNameLst>
                                      </p:cBhvr>
                                      <p:to>
                                        <p:strVal val="visible"/>
                                      </p:to>
                                    </p:set>
                                    <p:animEffect transition="in" filter="wipe(down)">
                                      <p:cBhvr>
                                        <p:cTn id="25" dur="580">
                                          <p:stCondLst>
                                            <p:cond delay="0"/>
                                          </p:stCondLst>
                                        </p:cTn>
                                        <p:tgtEl>
                                          <p:spTgt spid="166915">
                                            <p:txEl>
                                              <p:pRg st="1" end="1"/>
                                            </p:txEl>
                                          </p:spTgt>
                                        </p:tgtEl>
                                      </p:cBhvr>
                                    </p:animEffect>
                                    <p:anim calcmode="lin" valueType="num">
                                      <p:cBhvr>
                                        <p:cTn id="26" dur="1822" tmFilter="0,0; 0.14,0.36; 0.43,0.73; 0.71,0.91; 1.0,1.0">
                                          <p:stCondLst>
                                            <p:cond delay="0"/>
                                          </p:stCondLst>
                                        </p:cTn>
                                        <p:tgtEl>
                                          <p:spTgt spid="16691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691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691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691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691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66915">
                                            <p:txEl>
                                              <p:pRg st="1" end="1"/>
                                            </p:txEl>
                                          </p:spTgt>
                                        </p:tgtEl>
                                      </p:cBhvr>
                                      <p:to x="100000" y="60000"/>
                                    </p:animScale>
                                    <p:animScale>
                                      <p:cBhvr>
                                        <p:cTn id="32" dur="166" decel="50000">
                                          <p:stCondLst>
                                            <p:cond delay="676"/>
                                          </p:stCondLst>
                                        </p:cTn>
                                        <p:tgtEl>
                                          <p:spTgt spid="166915">
                                            <p:txEl>
                                              <p:pRg st="1" end="1"/>
                                            </p:txEl>
                                          </p:spTgt>
                                        </p:tgtEl>
                                      </p:cBhvr>
                                      <p:to x="100000" y="100000"/>
                                    </p:animScale>
                                    <p:animScale>
                                      <p:cBhvr>
                                        <p:cTn id="33" dur="26">
                                          <p:stCondLst>
                                            <p:cond delay="1312"/>
                                          </p:stCondLst>
                                        </p:cTn>
                                        <p:tgtEl>
                                          <p:spTgt spid="166915">
                                            <p:txEl>
                                              <p:pRg st="1" end="1"/>
                                            </p:txEl>
                                          </p:spTgt>
                                        </p:tgtEl>
                                      </p:cBhvr>
                                      <p:to x="100000" y="80000"/>
                                    </p:animScale>
                                    <p:animScale>
                                      <p:cBhvr>
                                        <p:cTn id="34" dur="166" decel="50000">
                                          <p:stCondLst>
                                            <p:cond delay="1338"/>
                                          </p:stCondLst>
                                        </p:cTn>
                                        <p:tgtEl>
                                          <p:spTgt spid="166915">
                                            <p:txEl>
                                              <p:pRg st="1" end="1"/>
                                            </p:txEl>
                                          </p:spTgt>
                                        </p:tgtEl>
                                      </p:cBhvr>
                                      <p:to x="100000" y="100000"/>
                                    </p:animScale>
                                    <p:animScale>
                                      <p:cBhvr>
                                        <p:cTn id="35" dur="26">
                                          <p:stCondLst>
                                            <p:cond delay="1642"/>
                                          </p:stCondLst>
                                        </p:cTn>
                                        <p:tgtEl>
                                          <p:spTgt spid="166915">
                                            <p:txEl>
                                              <p:pRg st="1" end="1"/>
                                            </p:txEl>
                                          </p:spTgt>
                                        </p:tgtEl>
                                      </p:cBhvr>
                                      <p:to x="100000" y="90000"/>
                                    </p:animScale>
                                    <p:animScale>
                                      <p:cBhvr>
                                        <p:cTn id="36" dur="166" decel="50000">
                                          <p:stCondLst>
                                            <p:cond delay="1668"/>
                                          </p:stCondLst>
                                        </p:cTn>
                                        <p:tgtEl>
                                          <p:spTgt spid="166915">
                                            <p:txEl>
                                              <p:pRg st="1" end="1"/>
                                            </p:txEl>
                                          </p:spTgt>
                                        </p:tgtEl>
                                      </p:cBhvr>
                                      <p:to x="100000" y="100000"/>
                                    </p:animScale>
                                    <p:animScale>
                                      <p:cBhvr>
                                        <p:cTn id="37" dur="26">
                                          <p:stCondLst>
                                            <p:cond delay="1808"/>
                                          </p:stCondLst>
                                        </p:cTn>
                                        <p:tgtEl>
                                          <p:spTgt spid="166915">
                                            <p:txEl>
                                              <p:pRg st="1" end="1"/>
                                            </p:txEl>
                                          </p:spTgt>
                                        </p:tgtEl>
                                      </p:cBhvr>
                                      <p:to x="100000" y="95000"/>
                                    </p:animScale>
                                    <p:animScale>
                                      <p:cBhvr>
                                        <p:cTn id="38" dur="166" decel="50000">
                                          <p:stCondLst>
                                            <p:cond delay="1834"/>
                                          </p:stCondLst>
                                        </p:cTn>
                                        <p:tgtEl>
                                          <p:spTgt spid="166915">
                                            <p:txEl>
                                              <p:pRg st="1" end="1"/>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166915">
                                            <p:txEl>
                                              <p:pRg st="2" end="2"/>
                                            </p:txEl>
                                          </p:spTgt>
                                        </p:tgtEl>
                                        <p:attrNameLst>
                                          <p:attrName>style.visibility</p:attrName>
                                        </p:attrNameLst>
                                      </p:cBhvr>
                                      <p:to>
                                        <p:strVal val="visible"/>
                                      </p:to>
                                    </p:set>
                                    <p:animEffect transition="in" filter="wipe(down)">
                                      <p:cBhvr>
                                        <p:cTn id="41" dur="580">
                                          <p:stCondLst>
                                            <p:cond delay="0"/>
                                          </p:stCondLst>
                                        </p:cTn>
                                        <p:tgtEl>
                                          <p:spTgt spid="166915">
                                            <p:txEl>
                                              <p:pRg st="2" end="2"/>
                                            </p:txEl>
                                          </p:spTgt>
                                        </p:tgtEl>
                                      </p:cBhvr>
                                    </p:animEffect>
                                    <p:anim calcmode="lin" valueType="num">
                                      <p:cBhvr>
                                        <p:cTn id="42" dur="1822" tmFilter="0,0; 0.14,0.36; 0.43,0.73; 0.71,0.91; 1.0,1.0">
                                          <p:stCondLst>
                                            <p:cond delay="0"/>
                                          </p:stCondLst>
                                        </p:cTn>
                                        <p:tgtEl>
                                          <p:spTgt spid="166915">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66915">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66915">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66915">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66915">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66915">
                                            <p:txEl>
                                              <p:pRg st="2" end="2"/>
                                            </p:txEl>
                                          </p:spTgt>
                                        </p:tgtEl>
                                      </p:cBhvr>
                                      <p:to x="100000" y="60000"/>
                                    </p:animScale>
                                    <p:animScale>
                                      <p:cBhvr>
                                        <p:cTn id="48" dur="166" decel="50000">
                                          <p:stCondLst>
                                            <p:cond delay="676"/>
                                          </p:stCondLst>
                                        </p:cTn>
                                        <p:tgtEl>
                                          <p:spTgt spid="166915">
                                            <p:txEl>
                                              <p:pRg st="2" end="2"/>
                                            </p:txEl>
                                          </p:spTgt>
                                        </p:tgtEl>
                                      </p:cBhvr>
                                      <p:to x="100000" y="100000"/>
                                    </p:animScale>
                                    <p:animScale>
                                      <p:cBhvr>
                                        <p:cTn id="49" dur="26">
                                          <p:stCondLst>
                                            <p:cond delay="1312"/>
                                          </p:stCondLst>
                                        </p:cTn>
                                        <p:tgtEl>
                                          <p:spTgt spid="166915">
                                            <p:txEl>
                                              <p:pRg st="2" end="2"/>
                                            </p:txEl>
                                          </p:spTgt>
                                        </p:tgtEl>
                                      </p:cBhvr>
                                      <p:to x="100000" y="80000"/>
                                    </p:animScale>
                                    <p:animScale>
                                      <p:cBhvr>
                                        <p:cTn id="50" dur="166" decel="50000">
                                          <p:stCondLst>
                                            <p:cond delay="1338"/>
                                          </p:stCondLst>
                                        </p:cTn>
                                        <p:tgtEl>
                                          <p:spTgt spid="166915">
                                            <p:txEl>
                                              <p:pRg st="2" end="2"/>
                                            </p:txEl>
                                          </p:spTgt>
                                        </p:tgtEl>
                                      </p:cBhvr>
                                      <p:to x="100000" y="100000"/>
                                    </p:animScale>
                                    <p:animScale>
                                      <p:cBhvr>
                                        <p:cTn id="51" dur="26">
                                          <p:stCondLst>
                                            <p:cond delay="1642"/>
                                          </p:stCondLst>
                                        </p:cTn>
                                        <p:tgtEl>
                                          <p:spTgt spid="166915">
                                            <p:txEl>
                                              <p:pRg st="2" end="2"/>
                                            </p:txEl>
                                          </p:spTgt>
                                        </p:tgtEl>
                                      </p:cBhvr>
                                      <p:to x="100000" y="90000"/>
                                    </p:animScale>
                                    <p:animScale>
                                      <p:cBhvr>
                                        <p:cTn id="52" dur="166" decel="50000">
                                          <p:stCondLst>
                                            <p:cond delay="1668"/>
                                          </p:stCondLst>
                                        </p:cTn>
                                        <p:tgtEl>
                                          <p:spTgt spid="166915">
                                            <p:txEl>
                                              <p:pRg st="2" end="2"/>
                                            </p:txEl>
                                          </p:spTgt>
                                        </p:tgtEl>
                                      </p:cBhvr>
                                      <p:to x="100000" y="100000"/>
                                    </p:animScale>
                                    <p:animScale>
                                      <p:cBhvr>
                                        <p:cTn id="53" dur="26">
                                          <p:stCondLst>
                                            <p:cond delay="1808"/>
                                          </p:stCondLst>
                                        </p:cTn>
                                        <p:tgtEl>
                                          <p:spTgt spid="166915">
                                            <p:txEl>
                                              <p:pRg st="2" end="2"/>
                                            </p:txEl>
                                          </p:spTgt>
                                        </p:tgtEl>
                                      </p:cBhvr>
                                      <p:to x="100000" y="95000"/>
                                    </p:animScale>
                                    <p:animScale>
                                      <p:cBhvr>
                                        <p:cTn id="54" dur="166" decel="50000">
                                          <p:stCondLst>
                                            <p:cond delay="1834"/>
                                          </p:stCondLst>
                                        </p:cTn>
                                        <p:tgtEl>
                                          <p:spTgt spid="166915">
                                            <p:txEl>
                                              <p:pRg st="2" end="2"/>
                                            </p:txEl>
                                          </p:spTgt>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166915">
                                            <p:txEl>
                                              <p:pRg st="3" end="3"/>
                                            </p:txEl>
                                          </p:spTgt>
                                        </p:tgtEl>
                                        <p:attrNameLst>
                                          <p:attrName>style.visibility</p:attrName>
                                        </p:attrNameLst>
                                      </p:cBhvr>
                                      <p:to>
                                        <p:strVal val="visible"/>
                                      </p:to>
                                    </p:set>
                                    <p:animEffect transition="in" filter="wipe(down)">
                                      <p:cBhvr>
                                        <p:cTn id="57" dur="580">
                                          <p:stCondLst>
                                            <p:cond delay="0"/>
                                          </p:stCondLst>
                                        </p:cTn>
                                        <p:tgtEl>
                                          <p:spTgt spid="166915">
                                            <p:txEl>
                                              <p:pRg st="3" end="3"/>
                                            </p:txEl>
                                          </p:spTgt>
                                        </p:tgtEl>
                                      </p:cBhvr>
                                    </p:animEffect>
                                    <p:anim calcmode="lin" valueType="num">
                                      <p:cBhvr>
                                        <p:cTn id="58" dur="1822" tmFilter="0,0; 0.14,0.36; 0.43,0.73; 0.71,0.91; 1.0,1.0">
                                          <p:stCondLst>
                                            <p:cond delay="0"/>
                                          </p:stCondLst>
                                        </p:cTn>
                                        <p:tgtEl>
                                          <p:spTgt spid="166915">
                                            <p:txEl>
                                              <p:pRg st="3" end="3"/>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66915">
                                            <p:txEl>
                                              <p:pRg st="3" end="3"/>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66915">
                                            <p:txEl>
                                              <p:pRg st="3" end="3"/>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66915">
                                            <p:txEl>
                                              <p:pRg st="3" end="3"/>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66915">
                                            <p:txEl>
                                              <p:pRg st="3" end="3"/>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166915">
                                            <p:txEl>
                                              <p:pRg st="3" end="3"/>
                                            </p:txEl>
                                          </p:spTgt>
                                        </p:tgtEl>
                                      </p:cBhvr>
                                      <p:to x="100000" y="60000"/>
                                    </p:animScale>
                                    <p:animScale>
                                      <p:cBhvr>
                                        <p:cTn id="64" dur="166" decel="50000">
                                          <p:stCondLst>
                                            <p:cond delay="676"/>
                                          </p:stCondLst>
                                        </p:cTn>
                                        <p:tgtEl>
                                          <p:spTgt spid="166915">
                                            <p:txEl>
                                              <p:pRg st="3" end="3"/>
                                            </p:txEl>
                                          </p:spTgt>
                                        </p:tgtEl>
                                      </p:cBhvr>
                                      <p:to x="100000" y="100000"/>
                                    </p:animScale>
                                    <p:animScale>
                                      <p:cBhvr>
                                        <p:cTn id="65" dur="26">
                                          <p:stCondLst>
                                            <p:cond delay="1312"/>
                                          </p:stCondLst>
                                        </p:cTn>
                                        <p:tgtEl>
                                          <p:spTgt spid="166915">
                                            <p:txEl>
                                              <p:pRg st="3" end="3"/>
                                            </p:txEl>
                                          </p:spTgt>
                                        </p:tgtEl>
                                      </p:cBhvr>
                                      <p:to x="100000" y="80000"/>
                                    </p:animScale>
                                    <p:animScale>
                                      <p:cBhvr>
                                        <p:cTn id="66" dur="166" decel="50000">
                                          <p:stCondLst>
                                            <p:cond delay="1338"/>
                                          </p:stCondLst>
                                        </p:cTn>
                                        <p:tgtEl>
                                          <p:spTgt spid="166915">
                                            <p:txEl>
                                              <p:pRg st="3" end="3"/>
                                            </p:txEl>
                                          </p:spTgt>
                                        </p:tgtEl>
                                      </p:cBhvr>
                                      <p:to x="100000" y="100000"/>
                                    </p:animScale>
                                    <p:animScale>
                                      <p:cBhvr>
                                        <p:cTn id="67" dur="26">
                                          <p:stCondLst>
                                            <p:cond delay="1642"/>
                                          </p:stCondLst>
                                        </p:cTn>
                                        <p:tgtEl>
                                          <p:spTgt spid="166915">
                                            <p:txEl>
                                              <p:pRg st="3" end="3"/>
                                            </p:txEl>
                                          </p:spTgt>
                                        </p:tgtEl>
                                      </p:cBhvr>
                                      <p:to x="100000" y="90000"/>
                                    </p:animScale>
                                    <p:animScale>
                                      <p:cBhvr>
                                        <p:cTn id="68" dur="166" decel="50000">
                                          <p:stCondLst>
                                            <p:cond delay="1668"/>
                                          </p:stCondLst>
                                        </p:cTn>
                                        <p:tgtEl>
                                          <p:spTgt spid="166915">
                                            <p:txEl>
                                              <p:pRg st="3" end="3"/>
                                            </p:txEl>
                                          </p:spTgt>
                                        </p:tgtEl>
                                      </p:cBhvr>
                                      <p:to x="100000" y="100000"/>
                                    </p:animScale>
                                    <p:animScale>
                                      <p:cBhvr>
                                        <p:cTn id="69" dur="26">
                                          <p:stCondLst>
                                            <p:cond delay="1808"/>
                                          </p:stCondLst>
                                        </p:cTn>
                                        <p:tgtEl>
                                          <p:spTgt spid="166915">
                                            <p:txEl>
                                              <p:pRg st="3" end="3"/>
                                            </p:txEl>
                                          </p:spTgt>
                                        </p:tgtEl>
                                      </p:cBhvr>
                                      <p:to x="100000" y="95000"/>
                                    </p:animScale>
                                    <p:animScale>
                                      <p:cBhvr>
                                        <p:cTn id="70" dur="166" decel="50000">
                                          <p:stCondLst>
                                            <p:cond delay="1834"/>
                                          </p:stCondLst>
                                        </p:cTn>
                                        <p:tgtEl>
                                          <p:spTgt spid="166915">
                                            <p:txEl>
                                              <p:pRg st="3" end="3"/>
                                            </p:txEl>
                                          </p:spTgt>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166915">
                                            <p:txEl>
                                              <p:pRg st="4" end="4"/>
                                            </p:txEl>
                                          </p:spTgt>
                                        </p:tgtEl>
                                        <p:attrNameLst>
                                          <p:attrName>style.visibility</p:attrName>
                                        </p:attrNameLst>
                                      </p:cBhvr>
                                      <p:to>
                                        <p:strVal val="visible"/>
                                      </p:to>
                                    </p:set>
                                    <p:animEffect transition="in" filter="wipe(down)">
                                      <p:cBhvr>
                                        <p:cTn id="73" dur="580">
                                          <p:stCondLst>
                                            <p:cond delay="0"/>
                                          </p:stCondLst>
                                        </p:cTn>
                                        <p:tgtEl>
                                          <p:spTgt spid="166915">
                                            <p:txEl>
                                              <p:pRg st="4" end="4"/>
                                            </p:txEl>
                                          </p:spTgt>
                                        </p:tgtEl>
                                      </p:cBhvr>
                                    </p:animEffect>
                                    <p:anim calcmode="lin" valueType="num">
                                      <p:cBhvr>
                                        <p:cTn id="74" dur="1822" tmFilter="0,0; 0.14,0.36; 0.43,0.73; 0.71,0.91; 1.0,1.0">
                                          <p:stCondLst>
                                            <p:cond delay="0"/>
                                          </p:stCondLst>
                                        </p:cTn>
                                        <p:tgtEl>
                                          <p:spTgt spid="166915">
                                            <p:txEl>
                                              <p:pRg st="4" end="4"/>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66915">
                                            <p:txEl>
                                              <p:pRg st="4" end="4"/>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66915">
                                            <p:txEl>
                                              <p:pRg st="4" end="4"/>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66915">
                                            <p:txEl>
                                              <p:pRg st="4" end="4"/>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66915">
                                            <p:txEl>
                                              <p:pRg st="4" end="4"/>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166915">
                                            <p:txEl>
                                              <p:pRg st="4" end="4"/>
                                            </p:txEl>
                                          </p:spTgt>
                                        </p:tgtEl>
                                      </p:cBhvr>
                                      <p:to x="100000" y="60000"/>
                                    </p:animScale>
                                    <p:animScale>
                                      <p:cBhvr>
                                        <p:cTn id="80" dur="166" decel="50000">
                                          <p:stCondLst>
                                            <p:cond delay="676"/>
                                          </p:stCondLst>
                                        </p:cTn>
                                        <p:tgtEl>
                                          <p:spTgt spid="166915">
                                            <p:txEl>
                                              <p:pRg st="4" end="4"/>
                                            </p:txEl>
                                          </p:spTgt>
                                        </p:tgtEl>
                                      </p:cBhvr>
                                      <p:to x="100000" y="100000"/>
                                    </p:animScale>
                                    <p:animScale>
                                      <p:cBhvr>
                                        <p:cTn id="81" dur="26">
                                          <p:stCondLst>
                                            <p:cond delay="1312"/>
                                          </p:stCondLst>
                                        </p:cTn>
                                        <p:tgtEl>
                                          <p:spTgt spid="166915">
                                            <p:txEl>
                                              <p:pRg st="4" end="4"/>
                                            </p:txEl>
                                          </p:spTgt>
                                        </p:tgtEl>
                                      </p:cBhvr>
                                      <p:to x="100000" y="80000"/>
                                    </p:animScale>
                                    <p:animScale>
                                      <p:cBhvr>
                                        <p:cTn id="82" dur="166" decel="50000">
                                          <p:stCondLst>
                                            <p:cond delay="1338"/>
                                          </p:stCondLst>
                                        </p:cTn>
                                        <p:tgtEl>
                                          <p:spTgt spid="166915">
                                            <p:txEl>
                                              <p:pRg st="4" end="4"/>
                                            </p:txEl>
                                          </p:spTgt>
                                        </p:tgtEl>
                                      </p:cBhvr>
                                      <p:to x="100000" y="100000"/>
                                    </p:animScale>
                                    <p:animScale>
                                      <p:cBhvr>
                                        <p:cTn id="83" dur="26">
                                          <p:stCondLst>
                                            <p:cond delay="1642"/>
                                          </p:stCondLst>
                                        </p:cTn>
                                        <p:tgtEl>
                                          <p:spTgt spid="166915">
                                            <p:txEl>
                                              <p:pRg st="4" end="4"/>
                                            </p:txEl>
                                          </p:spTgt>
                                        </p:tgtEl>
                                      </p:cBhvr>
                                      <p:to x="100000" y="90000"/>
                                    </p:animScale>
                                    <p:animScale>
                                      <p:cBhvr>
                                        <p:cTn id="84" dur="166" decel="50000">
                                          <p:stCondLst>
                                            <p:cond delay="1668"/>
                                          </p:stCondLst>
                                        </p:cTn>
                                        <p:tgtEl>
                                          <p:spTgt spid="166915">
                                            <p:txEl>
                                              <p:pRg st="4" end="4"/>
                                            </p:txEl>
                                          </p:spTgt>
                                        </p:tgtEl>
                                      </p:cBhvr>
                                      <p:to x="100000" y="100000"/>
                                    </p:animScale>
                                    <p:animScale>
                                      <p:cBhvr>
                                        <p:cTn id="85" dur="26">
                                          <p:stCondLst>
                                            <p:cond delay="1808"/>
                                          </p:stCondLst>
                                        </p:cTn>
                                        <p:tgtEl>
                                          <p:spTgt spid="166915">
                                            <p:txEl>
                                              <p:pRg st="4" end="4"/>
                                            </p:txEl>
                                          </p:spTgt>
                                        </p:tgtEl>
                                      </p:cBhvr>
                                      <p:to x="100000" y="95000"/>
                                    </p:animScale>
                                    <p:animScale>
                                      <p:cBhvr>
                                        <p:cTn id="86" dur="166" decel="50000">
                                          <p:stCondLst>
                                            <p:cond delay="1834"/>
                                          </p:stCondLst>
                                        </p:cTn>
                                        <p:tgtEl>
                                          <p:spTgt spid="166915">
                                            <p:txEl>
                                              <p:pRg st="4" end="4"/>
                                            </p:txEl>
                                          </p:spTgt>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166915">
                                            <p:txEl>
                                              <p:pRg st="5" end="5"/>
                                            </p:txEl>
                                          </p:spTgt>
                                        </p:tgtEl>
                                        <p:attrNameLst>
                                          <p:attrName>style.visibility</p:attrName>
                                        </p:attrNameLst>
                                      </p:cBhvr>
                                      <p:to>
                                        <p:strVal val="visible"/>
                                      </p:to>
                                    </p:set>
                                    <p:animEffect transition="in" filter="wipe(down)">
                                      <p:cBhvr>
                                        <p:cTn id="89" dur="580">
                                          <p:stCondLst>
                                            <p:cond delay="0"/>
                                          </p:stCondLst>
                                        </p:cTn>
                                        <p:tgtEl>
                                          <p:spTgt spid="166915">
                                            <p:txEl>
                                              <p:pRg st="5" end="5"/>
                                            </p:txEl>
                                          </p:spTgt>
                                        </p:tgtEl>
                                      </p:cBhvr>
                                    </p:animEffect>
                                    <p:anim calcmode="lin" valueType="num">
                                      <p:cBhvr>
                                        <p:cTn id="90" dur="1822" tmFilter="0,0; 0.14,0.36; 0.43,0.73; 0.71,0.91; 1.0,1.0">
                                          <p:stCondLst>
                                            <p:cond delay="0"/>
                                          </p:stCondLst>
                                        </p:cTn>
                                        <p:tgtEl>
                                          <p:spTgt spid="166915">
                                            <p:txEl>
                                              <p:pRg st="5" end="5"/>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66915">
                                            <p:txEl>
                                              <p:pRg st="5" end="5"/>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66915">
                                            <p:txEl>
                                              <p:pRg st="5" end="5"/>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66915">
                                            <p:txEl>
                                              <p:pRg st="5" end="5"/>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66915">
                                            <p:txEl>
                                              <p:pRg st="5" end="5"/>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166915">
                                            <p:txEl>
                                              <p:pRg st="5" end="5"/>
                                            </p:txEl>
                                          </p:spTgt>
                                        </p:tgtEl>
                                      </p:cBhvr>
                                      <p:to x="100000" y="60000"/>
                                    </p:animScale>
                                    <p:animScale>
                                      <p:cBhvr>
                                        <p:cTn id="96" dur="166" decel="50000">
                                          <p:stCondLst>
                                            <p:cond delay="676"/>
                                          </p:stCondLst>
                                        </p:cTn>
                                        <p:tgtEl>
                                          <p:spTgt spid="166915">
                                            <p:txEl>
                                              <p:pRg st="5" end="5"/>
                                            </p:txEl>
                                          </p:spTgt>
                                        </p:tgtEl>
                                      </p:cBhvr>
                                      <p:to x="100000" y="100000"/>
                                    </p:animScale>
                                    <p:animScale>
                                      <p:cBhvr>
                                        <p:cTn id="97" dur="26">
                                          <p:stCondLst>
                                            <p:cond delay="1312"/>
                                          </p:stCondLst>
                                        </p:cTn>
                                        <p:tgtEl>
                                          <p:spTgt spid="166915">
                                            <p:txEl>
                                              <p:pRg st="5" end="5"/>
                                            </p:txEl>
                                          </p:spTgt>
                                        </p:tgtEl>
                                      </p:cBhvr>
                                      <p:to x="100000" y="80000"/>
                                    </p:animScale>
                                    <p:animScale>
                                      <p:cBhvr>
                                        <p:cTn id="98" dur="166" decel="50000">
                                          <p:stCondLst>
                                            <p:cond delay="1338"/>
                                          </p:stCondLst>
                                        </p:cTn>
                                        <p:tgtEl>
                                          <p:spTgt spid="166915">
                                            <p:txEl>
                                              <p:pRg st="5" end="5"/>
                                            </p:txEl>
                                          </p:spTgt>
                                        </p:tgtEl>
                                      </p:cBhvr>
                                      <p:to x="100000" y="100000"/>
                                    </p:animScale>
                                    <p:animScale>
                                      <p:cBhvr>
                                        <p:cTn id="99" dur="26">
                                          <p:stCondLst>
                                            <p:cond delay="1642"/>
                                          </p:stCondLst>
                                        </p:cTn>
                                        <p:tgtEl>
                                          <p:spTgt spid="166915">
                                            <p:txEl>
                                              <p:pRg st="5" end="5"/>
                                            </p:txEl>
                                          </p:spTgt>
                                        </p:tgtEl>
                                      </p:cBhvr>
                                      <p:to x="100000" y="90000"/>
                                    </p:animScale>
                                    <p:animScale>
                                      <p:cBhvr>
                                        <p:cTn id="100" dur="166" decel="50000">
                                          <p:stCondLst>
                                            <p:cond delay="1668"/>
                                          </p:stCondLst>
                                        </p:cTn>
                                        <p:tgtEl>
                                          <p:spTgt spid="166915">
                                            <p:txEl>
                                              <p:pRg st="5" end="5"/>
                                            </p:txEl>
                                          </p:spTgt>
                                        </p:tgtEl>
                                      </p:cBhvr>
                                      <p:to x="100000" y="100000"/>
                                    </p:animScale>
                                    <p:animScale>
                                      <p:cBhvr>
                                        <p:cTn id="101" dur="26">
                                          <p:stCondLst>
                                            <p:cond delay="1808"/>
                                          </p:stCondLst>
                                        </p:cTn>
                                        <p:tgtEl>
                                          <p:spTgt spid="166915">
                                            <p:txEl>
                                              <p:pRg st="5" end="5"/>
                                            </p:txEl>
                                          </p:spTgt>
                                        </p:tgtEl>
                                      </p:cBhvr>
                                      <p:to x="100000" y="95000"/>
                                    </p:animScale>
                                    <p:animScale>
                                      <p:cBhvr>
                                        <p:cTn id="102" dur="166" decel="50000">
                                          <p:stCondLst>
                                            <p:cond delay="1834"/>
                                          </p:stCondLst>
                                        </p:cTn>
                                        <p:tgtEl>
                                          <p:spTgt spid="166915">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1" name="Rectangle 4"/>
          <p:cNvSpPr>
            <a:spLocks noGrp="1"/>
          </p:cNvSpPr>
          <p:nvPr>
            <p:ph type="ctrTitle"/>
          </p:nvPr>
        </p:nvSpPr>
        <p:spPr/>
        <p:txBody>
          <a:bodyPr/>
          <a:lstStyle/>
          <a:p>
            <a:pPr algn="ctr"/>
            <a:r>
              <a:rPr lang="en-US" sz="4000" dirty="0" smtClean="0">
                <a:latin typeface="Cambria" pitchFamily="18" charset="0"/>
              </a:rPr>
              <a:t> </a:t>
            </a:r>
          </a:p>
        </p:txBody>
      </p:sp>
      <p:sp>
        <p:nvSpPr>
          <p:cNvPr id="1085442" name="Rectangle 5"/>
          <p:cNvSpPr>
            <a:spLocks noGrp="1"/>
          </p:cNvSpPr>
          <p:nvPr>
            <p:ph type="subTitle" idx="1"/>
          </p:nvPr>
        </p:nvSpPr>
        <p:spPr/>
        <p:txBody>
          <a:bodyPr/>
          <a:lstStyle/>
          <a:p>
            <a:endParaRPr lang="en-US" dirty="0" smtClean="0">
              <a:solidFill>
                <a:schemeClr val="tx1"/>
              </a:solidFill>
              <a:latin typeface="Cambria" pitchFamily="18" charset="0"/>
            </a:endParaRPr>
          </a:p>
          <a:p>
            <a:r>
              <a:rPr lang="en-US" dirty="0" smtClean="0">
                <a:solidFill>
                  <a:schemeClr val="tx1"/>
                </a:solidFill>
                <a:latin typeface="Cambria" pitchFamily="18" charset="0"/>
              </a:rPr>
              <a:t> </a:t>
            </a:r>
          </a:p>
        </p:txBody>
      </p:sp>
      <p:sp>
        <p:nvSpPr>
          <p:cNvPr id="2" name="TextBox 1"/>
          <p:cNvSpPr txBox="1"/>
          <p:nvPr/>
        </p:nvSpPr>
        <p:spPr>
          <a:xfrm>
            <a:off x="1261240" y="3146653"/>
            <a:ext cx="6842235" cy="2862322"/>
          </a:xfrm>
          <a:prstGeom prst="rect">
            <a:avLst/>
          </a:prstGeom>
          <a:noFill/>
        </p:spPr>
        <p:txBody>
          <a:bodyPr wrap="square" rtlCol="0">
            <a:spAutoFit/>
          </a:bodyPr>
          <a:lstStyle/>
          <a:p>
            <a:pPr algn="ctr" defTabSz="914400"/>
            <a:r>
              <a:rPr lang="en-US" sz="6000" b="1" dirty="0" smtClean="0">
                <a:solidFill>
                  <a:schemeClr val="tx1">
                    <a:lumMod val="90000"/>
                    <a:lumOff val="10000"/>
                  </a:schemeClr>
                </a:solidFill>
                <a:latin typeface="Calibri" pitchFamily="34" charset="0"/>
              </a:rPr>
              <a:t>Oxford University Press</a:t>
            </a:r>
          </a:p>
          <a:p>
            <a:pPr algn="ctr" defTabSz="914400"/>
            <a:r>
              <a:rPr lang="en-US" sz="6000" b="1" dirty="0" smtClean="0">
                <a:solidFill>
                  <a:schemeClr val="tx1">
                    <a:lumMod val="90000"/>
                    <a:lumOff val="10000"/>
                  </a:schemeClr>
                </a:solidFill>
                <a:latin typeface="Calibri" pitchFamily="34" charset="0"/>
              </a:rPr>
              <a:t>Products</a:t>
            </a:r>
            <a:endParaRPr lang="en-US" sz="6000" b="1" dirty="0">
              <a:solidFill>
                <a:schemeClr val="tx1">
                  <a:lumMod val="90000"/>
                  <a:lumOff val="10000"/>
                </a:schemeClr>
              </a:solidFill>
              <a:latin typeface="Calibri" pitchFamily="34" charset="0"/>
            </a:endParaRPr>
          </a:p>
        </p:txBody>
      </p:sp>
    </p:spTree>
    <p:extLst>
      <p:ext uri="{BB962C8B-B14F-4D97-AF65-F5344CB8AC3E}">
        <p14:creationId xmlns:p14="http://schemas.microsoft.com/office/powerpoint/2010/main" val="29574500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00" y="693296"/>
            <a:ext cx="6936094" cy="1016971"/>
          </a:xfrm>
        </p:spPr>
        <p:txBody>
          <a:bodyPr>
            <a:normAutofit/>
          </a:bodyPr>
          <a:lstStyle/>
          <a:p>
            <a:r>
              <a:rPr lang="en-GB" dirty="0" smtClean="0"/>
              <a:t>Questions to Ask Yourself </a:t>
            </a:r>
            <a:r>
              <a:rPr lang="pl-PL" dirty="0" smtClean="0"/>
              <a:t/>
            </a:r>
            <a:br>
              <a:rPr lang="pl-PL" dirty="0" smtClean="0"/>
            </a:br>
            <a:r>
              <a:rPr lang="en-GB" dirty="0" smtClean="0"/>
              <a:t>When </a:t>
            </a:r>
            <a:r>
              <a:rPr lang="pl-PL" dirty="0"/>
              <a:t> </a:t>
            </a:r>
            <a:r>
              <a:rPr lang="en-GB" dirty="0" smtClean="0"/>
              <a:t>Choosing:</a:t>
            </a:r>
            <a:endParaRPr lang="en-GB" dirty="0"/>
          </a:p>
        </p:txBody>
      </p:sp>
      <p:sp>
        <p:nvSpPr>
          <p:cNvPr id="3" name="Content Placeholder 2"/>
          <p:cNvSpPr>
            <a:spLocks noGrp="1"/>
          </p:cNvSpPr>
          <p:nvPr>
            <p:ph idx="1"/>
          </p:nvPr>
        </p:nvSpPr>
        <p:spPr/>
        <p:txBody>
          <a:bodyPr/>
          <a:lstStyle/>
          <a:p>
            <a:pPr>
              <a:spcBef>
                <a:spcPts val="600"/>
              </a:spcBef>
              <a:spcAft>
                <a:spcPts val="600"/>
              </a:spcAft>
              <a:buFont typeface="Arial" pitchFamily="34" charset="0"/>
              <a:buChar char="•"/>
            </a:pPr>
            <a:r>
              <a:rPr lang="en-GB" dirty="0" smtClean="0">
                <a:solidFill>
                  <a:srgbClr val="002147"/>
                </a:solidFill>
              </a:rPr>
              <a:t>What </a:t>
            </a:r>
            <a:r>
              <a:rPr lang="en-GB" dirty="0">
                <a:solidFill>
                  <a:srgbClr val="002147"/>
                </a:solidFill>
              </a:rPr>
              <a:t>are your most important factors when choosing a journal?</a:t>
            </a:r>
            <a:r>
              <a:rPr lang="en-US" dirty="0">
                <a:solidFill>
                  <a:srgbClr val="002147"/>
                </a:solidFill>
              </a:rPr>
              <a:t> </a:t>
            </a:r>
          </a:p>
          <a:p>
            <a:pPr>
              <a:spcBef>
                <a:spcPts val="600"/>
              </a:spcBef>
              <a:spcAft>
                <a:spcPts val="600"/>
              </a:spcAft>
              <a:buFont typeface="Arial" pitchFamily="34" charset="0"/>
              <a:buChar char="•"/>
            </a:pPr>
            <a:r>
              <a:rPr lang="en-GB" dirty="0">
                <a:solidFill>
                  <a:srgbClr val="002147"/>
                </a:solidFill>
              </a:rPr>
              <a:t>Which resources do you use to research the journals you publish in?</a:t>
            </a:r>
            <a:r>
              <a:rPr lang="en-US" dirty="0">
                <a:solidFill>
                  <a:srgbClr val="002147"/>
                </a:solidFill>
              </a:rPr>
              <a:t> </a:t>
            </a:r>
          </a:p>
          <a:p>
            <a:pPr>
              <a:spcBef>
                <a:spcPts val="600"/>
              </a:spcBef>
              <a:spcAft>
                <a:spcPts val="600"/>
              </a:spcAft>
              <a:buFont typeface="Arial" pitchFamily="34" charset="0"/>
              <a:buChar char="•"/>
            </a:pPr>
            <a:r>
              <a:rPr lang="en-GB" dirty="0">
                <a:solidFill>
                  <a:srgbClr val="002147"/>
                </a:solidFill>
              </a:rPr>
              <a:t>Which rankings do you use? How important are they?</a:t>
            </a:r>
            <a:endParaRPr lang="en-US" dirty="0">
              <a:solidFill>
                <a:srgbClr val="002147"/>
              </a:solidFill>
            </a:endParaRPr>
          </a:p>
          <a:p>
            <a:pPr>
              <a:spcBef>
                <a:spcPts val="600"/>
              </a:spcBef>
              <a:spcAft>
                <a:spcPts val="600"/>
              </a:spcAft>
              <a:buFont typeface="Arial" pitchFamily="34" charset="0"/>
              <a:buChar char="•"/>
            </a:pPr>
            <a:r>
              <a:rPr lang="en-GB" dirty="0">
                <a:solidFill>
                  <a:srgbClr val="002147"/>
                </a:solidFill>
              </a:rPr>
              <a:t>Who do you ask for advice?</a:t>
            </a:r>
            <a:r>
              <a:rPr lang="en-US" dirty="0">
                <a:solidFill>
                  <a:srgbClr val="002147"/>
                </a:solidFill>
              </a:rPr>
              <a:t> </a:t>
            </a:r>
          </a:p>
          <a:p>
            <a:pPr>
              <a:spcBef>
                <a:spcPts val="600"/>
              </a:spcBef>
              <a:spcAft>
                <a:spcPts val="600"/>
              </a:spcAft>
              <a:buFont typeface="Arial" pitchFamily="34" charset="0"/>
              <a:buChar char="•"/>
            </a:pPr>
            <a:r>
              <a:rPr lang="en-GB" dirty="0">
                <a:solidFill>
                  <a:srgbClr val="002147"/>
                </a:solidFill>
              </a:rPr>
              <a:t>What is the best journal in your field? Why?</a:t>
            </a:r>
            <a:r>
              <a:rPr lang="en-US" dirty="0">
                <a:solidFill>
                  <a:srgbClr val="002147"/>
                </a:solidFill>
              </a:rPr>
              <a:t> </a:t>
            </a:r>
          </a:p>
        </p:txBody>
      </p:sp>
    </p:spTree>
    <p:extLst>
      <p:ext uri="{BB962C8B-B14F-4D97-AF65-F5344CB8AC3E}">
        <p14:creationId xmlns:p14="http://schemas.microsoft.com/office/powerpoint/2010/main" val="423582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80">
                                          <p:stCondLst>
                                            <p:cond delay="0"/>
                                          </p:stCondLst>
                                        </p:cTn>
                                        <p:tgtEl>
                                          <p:spTgt spid="3">
                                            <p:txEl>
                                              <p:pRg st="2" end="2"/>
                                            </p:txEl>
                                          </p:spTgt>
                                        </p:tgtEl>
                                      </p:cBhvr>
                                    </p:animEffect>
                                    <p:anim calcmode="lin" valueType="num">
                                      <p:cBhvr>
                                        <p:cTn id="4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2" end="2"/>
                                            </p:txEl>
                                          </p:spTgt>
                                        </p:tgtEl>
                                      </p:cBhvr>
                                      <p:to x="100000" y="60000"/>
                                    </p:animScale>
                                    <p:animScale>
                                      <p:cBhvr>
                                        <p:cTn id="46" dur="166" decel="50000">
                                          <p:stCondLst>
                                            <p:cond delay="676"/>
                                          </p:stCondLst>
                                        </p:cTn>
                                        <p:tgtEl>
                                          <p:spTgt spid="3">
                                            <p:txEl>
                                              <p:pRg st="2" end="2"/>
                                            </p:txEl>
                                          </p:spTgt>
                                        </p:tgtEl>
                                      </p:cBhvr>
                                      <p:to x="100000" y="100000"/>
                                    </p:animScale>
                                    <p:animScale>
                                      <p:cBhvr>
                                        <p:cTn id="47" dur="26">
                                          <p:stCondLst>
                                            <p:cond delay="1312"/>
                                          </p:stCondLst>
                                        </p:cTn>
                                        <p:tgtEl>
                                          <p:spTgt spid="3">
                                            <p:txEl>
                                              <p:pRg st="2" end="2"/>
                                            </p:txEl>
                                          </p:spTgt>
                                        </p:tgtEl>
                                      </p:cBhvr>
                                      <p:to x="100000" y="80000"/>
                                    </p:animScale>
                                    <p:animScale>
                                      <p:cBhvr>
                                        <p:cTn id="48" dur="166" decel="50000">
                                          <p:stCondLst>
                                            <p:cond delay="1338"/>
                                          </p:stCondLst>
                                        </p:cTn>
                                        <p:tgtEl>
                                          <p:spTgt spid="3">
                                            <p:txEl>
                                              <p:pRg st="2" end="2"/>
                                            </p:txEl>
                                          </p:spTgt>
                                        </p:tgtEl>
                                      </p:cBhvr>
                                      <p:to x="100000" y="100000"/>
                                    </p:animScale>
                                    <p:animScale>
                                      <p:cBhvr>
                                        <p:cTn id="49" dur="26">
                                          <p:stCondLst>
                                            <p:cond delay="1642"/>
                                          </p:stCondLst>
                                        </p:cTn>
                                        <p:tgtEl>
                                          <p:spTgt spid="3">
                                            <p:txEl>
                                              <p:pRg st="2" end="2"/>
                                            </p:txEl>
                                          </p:spTgt>
                                        </p:tgtEl>
                                      </p:cBhvr>
                                      <p:to x="100000" y="90000"/>
                                    </p:animScale>
                                    <p:animScale>
                                      <p:cBhvr>
                                        <p:cTn id="50" dur="166" decel="50000">
                                          <p:stCondLst>
                                            <p:cond delay="1668"/>
                                          </p:stCondLst>
                                        </p:cTn>
                                        <p:tgtEl>
                                          <p:spTgt spid="3">
                                            <p:txEl>
                                              <p:pRg st="2" end="2"/>
                                            </p:txEl>
                                          </p:spTgt>
                                        </p:tgtEl>
                                      </p:cBhvr>
                                      <p:to x="100000" y="100000"/>
                                    </p:animScale>
                                    <p:animScale>
                                      <p:cBhvr>
                                        <p:cTn id="51" dur="26">
                                          <p:stCondLst>
                                            <p:cond delay="1808"/>
                                          </p:stCondLst>
                                        </p:cTn>
                                        <p:tgtEl>
                                          <p:spTgt spid="3">
                                            <p:txEl>
                                              <p:pRg st="2" end="2"/>
                                            </p:txEl>
                                          </p:spTgt>
                                        </p:tgtEl>
                                      </p:cBhvr>
                                      <p:to x="100000" y="95000"/>
                                    </p:animScale>
                                    <p:animScale>
                                      <p:cBhvr>
                                        <p:cTn id="52" dur="166" decel="50000">
                                          <p:stCondLst>
                                            <p:cond delay="1834"/>
                                          </p:stCondLst>
                                        </p:cTn>
                                        <p:tgtEl>
                                          <p:spTgt spid="3">
                                            <p:txEl>
                                              <p:pRg st="2" end="2"/>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wipe(down)">
                                      <p:cBhvr>
                                        <p:cTn id="55" dur="580">
                                          <p:stCondLst>
                                            <p:cond delay="0"/>
                                          </p:stCondLst>
                                        </p:cTn>
                                        <p:tgtEl>
                                          <p:spTgt spid="3">
                                            <p:txEl>
                                              <p:pRg st="3" end="3"/>
                                            </p:txEl>
                                          </p:spTgt>
                                        </p:tgtEl>
                                      </p:cBhvr>
                                    </p:animEffect>
                                    <p:anim calcmode="lin" valueType="num">
                                      <p:cBhvr>
                                        <p:cTn id="5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xEl>
                                              <p:pRg st="3" end="3"/>
                                            </p:txEl>
                                          </p:spTgt>
                                        </p:tgtEl>
                                      </p:cBhvr>
                                      <p:to x="100000" y="60000"/>
                                    </p:animScale>
                                    <p:animScale>
                                      <p:cBhvr>
                                        <p:cTn id="62" dur="166" decel="50000">
                                          <p:stCondLst>
                                            <p:cond delay="676"/>
                                          </p:stCondLst>
                                        </p:cTn>
                                        <p:tgtEl>
                                          <p:spTgt spid="3">
                                            <p:txEl>
                                              <p:pRg st="3" end="3"/>
                                            </p:txEl>
                                          </p:spTgt>
                                        </p:tgtEl>
                                      </p:cBhvr>
                                      <p:to x="100000" y="100000"/>
                                    </p:animScale>
                                    <p:animScale>
                                      <p:cBhvr>
                                        <p:cTn id="63" dur="26">
                                          <p:stCondLst>
                                            <p:cond delay="1312"/>
                                          </p:stCondLst>
                                        </p:cTn>
                                        <p:tgtEl>
                                          <p:spTgt spid="3">
                                            <p:txEl>
                                              <p:pRg st="3" end="3"/>
                                            </p:txEl>
                                          </p:spTgt>
                                        </p:tgtEl>
                                      </p:cBhvr>
                                      <p:to x="100000" y="80000"/>
                                    </p:animScale>
                                    <p:animScale>
                                      <p:cBhvr>
                                        <p:cTn id="64" dur="166" decel="50000">
                                          <p:stCondLst>
                                            <p:cond delay="1338"/>
                                          </p:stCondLst>
                                        </p:cTn>
                                        <p:tgtEl>
                                          <p:spTgt spid="3">
                                            <p:txEl>
                                              <p:pRg st="3" end="3"/>
                                            </p:txEl>
                                          </p:spTgt>
                                        </p:tgtEl>
                                      </p:cBhvr>
                                      <p:to x="100000" y="100000"/>
                                    </p:animScale>
                                    <p:animScale>
                                      <p:cBhvr>
                                        <p:cTn id="65" dur="26">
                                          <p:stCondLst>
                                            <p:cond delay="1642"/>
                                          </p:stCondLst>
                                        </p:cTn>
                                        <p:tgtEl>
                                          <p:spTgt spid="3">
                                            <p:txEl>
                                              <p:pRg st="3" end="3"/>
                                            </p:txEl>
                                          </p:spTgt>
                                        </p:tgtEl>
                                      </p:cBhvr>
                                      <p:to x="100000" y="90000"/>
                                    </p:animScale>
                                    <p:animScale>
                                      <p:cBhvr>
                                        <p:cTn id="66" dur="166" decel="50000">
                                          <p:stCondLst>
                                            <p:cond delay="1668"/>
                                          </p:stCondLst>
                                        </p:cTn>
                                        <p:tgtEl>
                                          <p:spTgt spid="3">
                                            <p:txEl>
                                              <p:pRg st="3" end="3"/>
                                            </p:txEl>
                                          </p:spTgt>
                                        </p:tgtEl>
                                      </p:cBhvr>
                                      <p:to x="100000" y="100000"/>
                                    </p:animScale>
                                    <p:animScale>
                                      <p:cBhvr>
                                        <p:cTn id="67" dur="26">
                                          <p:stCondLst>
                                            <p:cond delay="1808"/>
                                          </p:stCondLst>
                                        </p:cTn>
                                        <p:tgtEl>
                                          <p:spTgt spid="3">
                                            <p:txEl>
                                              <p:pRg st="3" end="3"/>
                                            </p:txEl>
                                          </p:spTgt>
                                        </p:tgtEl>
                                      </p:cBhvr>
                                      <p:to x="100000" y="95000"/>
                                    </p:animScale>
                                    <p:animScale>
                                      <p:cBhvr>
                                        <p:cTn id="68" dur="166" decel="50000">
                                          <p:stCondLst>
                                            <p:cond delay="1834"/>
                                          </p:stCondLst>
                                        </p:cTn>
                                        <p:tgtEl>
                                          <p:spTgt spid="3">
                                            <p:txEl>
                                              <p:pRg st="3" end="3"/>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Effect transition="in" filter="wipe(down)">
                                      <p:cBhvr>
                                        <p:cTn id="71" dur="580">
                                          <p:stCondLst>
                                            <p:cond delay="0"/>
                                          </p:stCondLst>
                                        </p:cTn>
                                        <p:tgtEl>
                                          <p:spTgt spid="3">
                                            <p:txEl>
                                              <p:pRg st="4" end="4"/>
                                            </p:txEl>
                                          </p:spTgt>
                                        </p:tgtEl>
                                      </p:cBhvr>
                                    </p:animEffect>
                                    <p:anim calcmode="lin" valueType="num">
                                      <p:cBhvr>
                                        <p:cTn id="7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xEl>
                                              <p:pRg st="4" end="4"/>
                                            </p:txEl>
                                          </p:spTgt>
                                        </p:tgtEl>
                                      </p:cBhvr>
                                      <p:to x="100000" y="60000"/>
                                    </p:animScale>
                                    <p:animScale>
                                      <p:cBhvr>
                                        <p:cTn id="78" dur="166" decel="50000">
                                          <p:stCondLst>
                                            <p:cond delay="676"/>
                                          </p:stCondLst>
                                        </p:cTn>
                                        <p:tgtEl>
                                          <p:spTgt spid="3">
                                            <p:txEl>
                                              <p:pRg st="4" end="4"/>
                                            </p:txEl>
                                          </p:spTgt>
                                        </p:tgtEl>
                                      </p:cBhvr>
                                      <p:to x="100000" y="100000"/>
                                    </p:animScale>
                                    <p:animScale>
                                      <p:cBhvr>
                                        <p:cTn id="79" dur="26">
                                          <p:stCondLst>
                                            <p:cond delay="1312"/>
                                          </p:stCondLst>
                                        </p:cTn>
                                        <p:tgtEl>
                                          <p:spTgt spid="3">
                                            <p:txEl>
                                              <p:pRg st="4" end="4"/>
                                            </p:txEl>
                                          </p:spTgt>
                                        </p:tgtEl>
                                      </p:cBhvr>
                                      <p:to x="100000" y="80000"/>
                                    </p:animScale>
                                    <p:animScale>
                                      <p:cBhvr>
                                        <p:cTn id="80" dur="166" decel="50000">
                                          <p:stCondLst>
                                            <p:cond delay="1338"/>
                                          </p:stCondLst>
                                        </p:cTn>
                                        <p:tgtEl>
                                          <p:spTgt spid="3">
                                            <p:txEl>
                                              <p:pRg st="4" end="4"/>
                                            </p:txEl>
                                          </p:spTgt>
                                        </p:tgtEl>
                                      </p:cBhvr>
                                      <p:to x="100000" y="100000"/>
                                    </p:animScale>
                                    <p:animScale>
                                      <p:cBhvr>
                                        <p:cTn id="81" dur="26">
                                          <p:stCondLst>
                                            <p:cond delay="1642"/>
                                          </p:stCondLst>
                                        </p:cTn>
                                        <p:tgtEl>
                                          <p:spTgt spid="3">
                                            <p:txEl>
                                              <p:pRg st="4" end="4"/>
                                            </p:txEl>
                                          </p:spTgt>
                                        </p:tgtEl>
                                      </p:cBhvr>
                                      <p:to x="100000" y="90000"/>
                                    </p:animScale>
                                    <p:animScale>
                                      <p:cBhvr>
                                        <p:cTn id="82" dur="166" decel="50000">
                                          <p:stCondLst>
                                            <p:cond delay="1668"/>
                                          </p:stCondLst>
                                        </p:cTn>
                                        <p:tgtEl>
                                          <p:spTgt spid="3">
                                            <p:txEl>
                                              <p:pRg st="4" end="4"/>
                                            </p:txEl>
                                          </p:spTgt>
                                        </p:tgtEl>
                                      </p:cBhvr>
                                      <p:to x="100000" y="100000"/>
                                    </p:animScale>
                                    <p:animScale>
                                      <p:cBhvr>
                                        <p:cTn id="83" dur="26">
                                          <p:stCondLst>
                                            <p:cond delay="1808"/>
                                          </p:stCondLst>
                                        </p:cTn>
                                        <p:tgtEl>
                                          <p:spTgt spid="3">
                                            <p:txEl>
                                              <p:pRg st="4" end="4"/>
                                            </p:txEl>
                                          </p:spTgt>
                                        </p:tgtEl>
                                      </p:cBhvr>
                                      <p:to x="100000" y="95000"/>
                                    </p:animScale>
                                    <p:animScale>
                                      <p:cBhvr>
                                        <p:cTn id="84"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78784"/>
            <a:ext cx="8229600" cy="555749"/>
          </a:xfrm>
        </p:spPr>
        <p:txBody>
          <a:bodyPr>
            <a:normAutofit/>
          </a:bodyPr>
          <a:lstStyle/>
          <a:p>
            <a:r>
              <a:rPr lang="en-GB" sz="2800" dirty="0" smtClean="0">
                <a:latin typeface="+mn-lt"/>
                <a:cs typeface="Aharoni" pitchFamily="2" charset="-79"/>
              </a:rPr>
              <a:t>PROCESS!!!!!</a:t>
            </a:r>
            <a:endParaRPr lang="en-GB" sz="2800" dirty="0">
              <a:latin typeface="+mn-lt"/>
              <a:cs typeface="Aharoni" pitchFamily="2" charset="-79"/>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3902" y="4094004"/>
            <a:ext cx="6038850" cy="2428875"/>
          </a:xfrm>
        </p:spPr>
      </p:pic>
      <p:sp>
        <p:nvSpPr>
          <p:cNvPr id="7" name="TextBox 6"/>
          <p:cNvSpPr txBox="1"/>
          <p:nvPr/>
        </p:nvSpPr>
        <p:spPr>
          <a:xfrm rot="21030850">
            <a:off x="287264" y="2743344"/>
            <a:ext cx="8279354" cy="523220"/>
          </a:xfrm>
          <a:prstGeom prst="rect">
            <a:avLst/>
          </a:prstGeom>
          <a:noFill/>
        </p:spPr>
        <p:txBody>
          <a:bodyPr wrap="square" rtlCol="0">
            <a:spAutoFit/>
          </a:bodyPr>
          <a:lstStyle/>
          <a:p>
            <a:r>
              <a:rPr lang="en-GB" sz="2800" dirty="0" smtClean="0">
                <a:solidFill>
                  <a:srgbClr val="FF0000"/>
                </a:solidFill>
                <a:latin typeface="Aharoni" pitchFamily="2" charset="-79"/>
                <a:cs typeface="Aharoni" pitchFamily="2" charset="-79"/>
              </a:rPr>
              <a:t>Putting A and B together to build up your work</a:t>
            </a:r>
            <a:endParaRPr lang="en-GB" sz="2800" dirty="0">
              <a:solidFill>
                <a:srgbClr val="FF0000"/>
              </a:solidFill>
              <a:latin typeface="Aharoni" pitchFamily="2" charset="-79"/>
              <a:cs typeface="Aharoni" pitchFamily="2" charset="-79"/>
            </a:endParaRPr>
          </a:p>
        </p:txBody>
      </p:sp>
    </p:spTree>
    <p:extLst>
      <p:ext uri="{BB962C8B-B14F-4D97-AF65-F5344CB8AC3E}">
        <p14:creationId xmlns:p14="http://schemas.microsoft.com/office/powerpoint/2010/main" val="30256477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3163" y="2835424"/>
            <a:ext cx="6493165" cy="1738938"/>
          </a:xfrm>
          <a:prstGeom prst="rect">
            <a:avLst/>
          </a:prstGeom>
        </p:spPr>
        <p:txBody>
          <a:bodyPr wrap="square">
            <a:spAutoFit/>
          </a:bodyPr>
          <a:lstStyle/>
          <a:p>
            <a:r>
              <a:rPr lang="en-GB" sz="4800" dirty="0"/>
              <a:t>Surviving peer </a:t>
            </a:r>
            <a:r>
              <a:rPr lang="en-GB" sz="4800" dirty="0" smtClean="0"/>
              <a:t>review</a:t>
            </a:r>
            <a:endParaRPr lang="pl-PL" sz="4800" dirty="0" smtClean="0"/>
          </a:p>
          <a:p>
            <a:endParaRPr lang="pl-PL" sz="4800" dirty="0"/>
          </a:p>
          <a:p>
            <a:pPr algn="ctr"/>
            <a:r>
              <a:rPr lang="pl-PL" sz="1100" dirty="0" smtClean="0"/>
              <a:t>Not always straight forward proccess</a:t>
            </a:r>
            <a:endParaRPr lang="en-GB" sz="1100" dirty="0"/>
          </a:p>
        </p:txBody>
      </p:sp>
    </p:spTree>
    <p:extLst>
      <p:ext uri="{BB962C8B-B14F-4D97-AF65-F5344CB8AC3E}">
        <p14:creationId xmlns:p14="http://schemas.microsoft.com/office/powerpoint/2010/main" val="2053704978"/>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GB"/>
              <a:t>Research is all about peer review</a:t>
            </a:r>
            <a:endParaRPr lang="en-US"/>
          </a:p>
        </p:txBody>
      </p:sp>
      <p:sp>
        <p:nvSpPr>
          <p:cNvPr id="215043" name="Rectangle 3"/>
          <p:cNvSpPr>
            <a:spLocks noGrp="1" noChangeArrowheads="1"/>
          </p:cNvSpPr>
          <p:nvPr>
            <p:ph type="body" idx="1"/>
          </p:nvPr>
        </p:nvSpPr>
        <p:spPr>
          <a:xfrm>
            <a:off x="5364163" y="2170113"/>
            <a:ext cx="3600450" cy="4379912"/>
          </a:xfrm>
        </p:spPr>
        <p:txBody>
          <a:bodyPr/>
          <a:lstStyle/>
          <a:p>
            <a:pPr marL="552450" indent="-552450">
              <a:buFontTx/>
              <a:buAutoNum type="arabicPeriod"/>
            </a:pPr>
            <a:r>
              <a:rPr lang="en-GB"/>
              <a:t>You need to avoid a desk reject</a:t>
            </a:r>
          </a:p>
          <a:p>
            <a:pPr marL="552450" indent="-552450">
              <a:buFontTx/>
              <a:buAutoNum type="arabicPeriod"/>
            </a:pPr>
            <a:r>
              <a:rPr lang="en-GB"/>
              <a:t>You may need to revise and resubmit</a:t>
            </a:r>
          </a:p>
          <a:p>
            <a:pPr marL="552450" indent="-552450">
              <a:buFontTx/>
              <a:buAutoNum type="arabicPeriod"/>
            </a:pPr>
            <a:r>
              <a:rPr lang="en-GB"/>
              <a:t>You will almost certainly need to alter your paper</a:t>
            </a:r>
            <a:endParaRPr lang="en-US"/>
          </a:p>
        </p:txBody>
      </p:sp>
      <p:pic>
        <p:nvPicPr>
          <p:cNvPr id="215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00" y="2170113"/>
            <a:ext cx="4762500" cy="417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1855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itle 1"/>
          <p:cNvSpPr>
            <a:spLocks noGrp="1"/>
          </p:cNvSpPr>
          <p:nvPr>
            <p:ph type="title" idx="4294967295"/>
          </p:nvPr>
        </p:nvSpPr>
        <p:spPr>
          <a:xfrm>
            <a:off x="288000" y="581890"/>
            <a:ext cx="6936094" cy="688025"/>
          </a:xfrm>
        </p:spPr>
        <p:txBody>
          <a:bodyPr lIns="91440" tIns="45720" rIns="91440" bIns="45720" anchor="ctr"/>
          <a:lstStyle/>
          <a:p>
            <a:r>
              <a:rPr lang="en-US" dirty="0"/>
              <a:t>The Process</a:t>
            </a:r>
          </a:p>
        </p:txBody>
      </p:sp>
      <p:sp>
        <p:nvSpPr>
          <p:cNvPr id="3" name="Content Placeholder 2"/>
          <p:cNvSpPr>
            <a:spLocks noGrp="1"/>
          </p:cNvSpPr>
          <p:nvPr>
            <p:ph idx="4294967295"/>
          </p:nvPr>
        </p:nvSpPr>
        <p:spPr/>
        <p:txBody>
          <a:bodyPr lIns="91440" tIns="45720" rIns="91440" bIns="45720">
            <a:normAutofit/>
          </a:bodyPr>
          <a:lstStyle/>
          <a:p>
            <a:pPr>
              <a:lnSpc>
                <a:spcPct val="90000"/>
              </a:lnSpc>
            </a:pPr>
            <a:r>
              <a:rPr lang="en-US" sz="2300" dirty="0"/>
              <a:t>Submission is an important step on the road to being published</a:t>
            </a:r>
          </a:p>
          <a:p>
            <a:pPr>
              <a:lnSpc>
                <a:spcPct val="90000"/>
              </a:lnSpc>
            </a:pPr>
            <a:r>
              <a:rPr lang="en-US" sz="2300" dirty="0"/>
              <a:t>Reviewers are selected for their expertise by the Editors</a:t>
            </a:r>
          </a:p>
          <a:p>
            <a:pPr>
              <a:lnSpc>
                <a:spcPct val="90000"/>
              </a:lnSpc>
            </a:pPr>
            <a:r>
              <a:rPr lang="en-US" sz="2300" dirty="0"/>
              <a:t>They do sometimes make mistakes and their opinions may not be valid</a:t>
            </a:r>
          </a:p>
          <a:p>
            <a:pPr>
              <a:lnSpc>
                <a:spcPct val="90000"/>
              </a:lnSpc>
            </a:pPr>
            <a:r>
              <a:rPr lang="en-US" sz="2300" dirty="0"/>
              <a:t>But generally they raise genuine concerns about the work – conceptualization, execution and/or interpretation of the work</a:t>
            </a:r>
          </a:p>
          <a:p>
            <a:pPr>
              <a:lnSpc>
                <a:spcPct val="90000"/>
              </a:lnSpc>
            </a:pPr>
            <a:endParaRPr lang="en-US" dirty="0"/>
          </a:p>
        </p:txBody>
      </p:sp>
    </p:spTree>
    <p:extLst>
      <p:ext uri="{BB962C8B-B14F-4D97-AF65-F5344CB8AC3E}">
        <p14:creationId xmlns:p14="http://schemas.microsoft.com/office/powerpoint/2010/main" val="2105134967"/>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1"/>
          <p:cNvSpPr>
            <a:spLocks noGrp="1"/>
          </p:cNvSpPr>
          <p:nvPr>
            <p:ph type="title" idx="4294967295"/>
          </p:nvPr>
        </p:nvSpPr>
        <p:spPr>
          <a:xfrm>
            <a:off x="288000" y="600364"/>
            <a:ext cx="6936094" cy="669552"/>
          </a:xfrm>
        </p:spPr>
        <p:txBody>
          <a:bodyPr lIns="91440" tIns="45720" rIns="91440" bIns="45720" anchor="ctr"/>
          <a:lstStyle/>
          <a:p>
            <a:r>
              <a:rPr lang="en-US" dirty="0"/>
              <a:t>The Process</a:t>
            </a:r>
          </a:p>
        </p:txBody>
      </p:sp>
      <p:sp>
        <p:nvSpPr>
          <p:cNvPr id="286723" name="Content Placeholder 2"/>
          <p:cNvSpPr>
            <a:spLocks noGrp="1"/>
          </p:cNvSpPr>
          <p:nvPr>
            <p:ph idx="4294967295"/>
          </p:nvPr>
        </p:nvSpPr>
        <p:spPr/>
        <p:txBody>
          <a:bodyPr lIns="91440" tIns="45720" rIns="91440" bIns="45720">
            <a:normAutofit/>
          </a:bodyPr>
          <a:lstStyle/>
          <a:p>
            <a:r>
              <a:rPr lang="en-US" sz="2300" dirty="0"/>
              <a:t>Their comments are aimed at maintaining the quality of papers publish in the journal, the overall journal reputation and ultimately at improving your work to attain a high standard of academic writing. </a:t>
            </a:r>
          </a:p>
        </p:txBody>
      </p:sp>
    </p:spTree>
    <p:extLst>
      <p:ext uri="{BB962C8B-B14F-4D97-AF65-F5344CB8AC3E}">
        <p14:creationId xmlns:p14="http://schemas.microsoft.com/office/powerpoint/2010/main" val="31808165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711200"/>
            <a:ext cx="6936094" cy="474132"/>
          </a:xfrm>
        </p:spPr>
        <p:txBody>
          <a:bodyPr>
            <a:normAutofit/>
          </a:bodyPr>
          <a:lstStyle/>
          <a:p>
            <a:r>
              <a:rPr lang="en-GB" dirty="0" smtClean="0">
                <a:latin typeface="+mn-lt"/>
                <a:cs typeface="Aharoni" pitchFamily="2" charset="-79"/>
              </a:rPr>
              <a:t>Process Conclusion:</a:t>
            </a:r>
            <a:endParaRPr lang="en-GB" dirty="0">
              <a:latin typeface="+mn-lt"/>
              <a:cs typeface="Aharoni" pitchFamily="2" charset="-79"/>
            </a:endParaRPr>
          </a:p>
        </p:txBody>
      </p:sp>
      <p:sp>
        <p:nvSpPr>
          <p:cNvPr id="3" name="Content Placeholder 2"/>
          <p:cNvSpPr>
            <a:spLocks noGrp="1"/>
          </p:cNvSpPr>
          <p:nvPr>
            <p:ph idx="1"/>
          </p:nvPr>
        </p:nvSpPr>
        <p:spPr>
          <a:xfrm>
            <a:off x="288000" y="2076308"/>
            <a:ext cx="8572904" cy="4375291"/>
          </a:xfrm>
        </p:spPr>
        <p:txBody>
          <a:bodyPr>
            <a:noAutofit/>
          </a:bodyPr>
          <a:lstStyle/>
          <a:p>
            <a:pPr>
              <a:spcBef>
                <a:spcPts val="600"/>
              </a:spcBef>
              <a:spcAft>
                <a:spcPts val="600"/>
              </a:spcAft>
              <a:buFont typeface="Arial" pitchFamily="34" charset="0"/>
              <a:buChar char="•"/>
            </a:pPr>
            <a:r>
              <a:rPr lang="en-GB" sz="2300" dirty="0">
                <a:solidFill>
                  <a:schemeClr val="tx1"/>
                </a:solidFill>
                <a:ea typeface="+mj-ea"/>
                <a:cs typeface="Aharoni" pitchFamily="2" charset="-79"/>
              </a:rPr>
              <a:t>Identify a few possible target journals but be realistic</a:t>
            </a:r>
          </a:p>
          <a:p>
            <a:pPr>
              <a:spcBef>
                <a:spcPts val="600"/>
              </a:spcBef>
              <a:spcAft>
                <a:spcPts val="600"/>
              </a:spcAft>
              <a:buFont typeface="Arial" pitchFamily="34" charset="0"/>
              <a:buChar char="•"/>
            </a:pPr>
            <a:r>
              <a:rPr lang="en-GB" sz="2300" dirty="0">
                <a:solidFill>
                  <a:schemeClr val="tx1"/>
                </a:solidFill>
                <a:ea typeface="+mj-ea"/>
                <a:cs typeface="Aharoni" pitchFamily="2" charset="-79"/>
              </a:rPr>
              <a:t>Follow the Author Guidelines: scope, type of paper, word length, references style, etc.</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Find where to send your paper (editor, regional editor, subject area editor) …</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 and how to send it (email, hard copy, online submission)</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Send an outline or abstract to editor: is it suitable? how can it be made so?</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Read at least one issue of the journal</a:t>
            </a:r>
            <a:endParaRPr lang="en-US" sz="2300" dirty="0">
              <a:solidFill>
                <a:schemeClr val="tx1"/>
              </a:solidFill>
              <a:ea typeface="+mj-ea"/>
              <a:cs typeface="Aharoni" pitchFamily="2" charset="-79"/>
            </a:endParaRPr>
          </a:p>
        </p:txBody>
      </p:sp>
    </p:spTree>
    <p:extLst>
      <p:ext uri="{BB962C8B-B14F-4D97-AF65-F5344CB8AC3E}">
        <p14:creationId xmlns:p14="http://schemas.microsoft.com/office/powerpoint/2010/main" val="42106033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3999" cy="643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8520" y="6498382"/>
            <a:ext cx="2814584" cy="307777"/>
          </a:xfrm>
          <a:prstGeom prst="rect">
            <a:avLst/>
          </a:prstGeom>
          <a:noFill/>
        </p:spPr>
        <p:txBody>
          <a:bodyPr wrap="square" rtlCol="0">
            <a:spAutoFit/>
          </a:bodyPr>
          <a:lstStyle/>
          <a:p>
            <a:pPr algn="ctr" fontAlgn="base">
              <a:spcBef>
                <a:spcPct val="0"/>
              </a:spcBef>
              <a:spcAft>
                <a:spcPct val="0"/>
              </a:spcAft>
            </a:pPr>
            <a:r>
              <a:rPr lang="en-GB" sz="1400" dirty="0">
                <a:solidFill>
                  <a:srgbClr val="002147"/>
                </a:solidFill>
              </a:rPr>
              <a:t>www.oxfordjournals.org</a:t>
            </a:r>
          </a:p>
        </p:txBody>
      </p:sp>
    </p:spTree>
    <p:extLst>
      <p:ext uri="{BB962C8B-B14F-4D97-AF65-F5344CB8AC3E}">
        <p14:creationId xmlns:p14="http://schemas.microsoft.com/office/powerpoint/2010/main" val="3774395346"/>
      </p:ext>
    </p:extLst>
  </p:cSld>
  <p:clrMapOvr>
    <a:masterClrMapping/>
  </p:clrMapOvr>
  <p:transition advTm="18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212533" y="-1"/>
            <a:ext cx="12050217" cy="6778247"/>
          </a:xfrm>
        </p:spPr>
      </p:pic>
    </p:spTree>
    <p:extLst>
      <p:ext uri="{BB962C8B-B14F-4D97-AF65-F5344CB8AC3E}">
        <p14:creationId xmlns:p14="http://schemas.microsoft.com/office/powerpoint/2010/main" val="3931063217"/>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3999" cy="643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8520" y="6498382"/>
            <a:ext cx="2814584" cy="307777"/>
          </a:xfrm>
          <a:prstGeom prst="rect">
            <a:avLst/>
          </a:prstGeom>
          <a:noFill/>
        </p:spPr>
        <p:txBody>
          <a:bodyPr wrap="square" rtlCol="0">
            <a:spAutoFit/>
          </a:bodyPr>
          <a:lstStyle/>
          <a:p>
            <a:pPr algn="ctr" fontAlgn="base">
              <a:spcBef>
                <a:spcPct val="0"/>
              </a:spcBef>
              <a:spcAft>
                <a:spcPct val="0"/>
              </a:spcAft>
            </a:pPr>
            <a:r>
              <a:rPr lang="en-GB" sz="1400" dirty="0">
                <a:solidFill>
                  <a:srgbClr val="002147"/>
                </a:solidFill>
              </a:rPr>
              <a:t>www.oxfordjournals.org</a:t>
            </a:r>
          </a:p>
        </p:txBody>
      </p:sp>
    </p:spTree>
    <p:extLst>
      <p:ext uri="{BB962C8B-B14F-4D97-AF65-F5344CB8AC3E}">
        <p14:creationId xmlns:p14="http://schemas.microsoft.com/office/powerpoint/2010/main" val="767265740"/>
      </p:ext>
    </p:extLst>
  </p:cSld>
  <p:clrMapOvr>
    <a:masterClrMapping/>
  </p:clrMapOvr>
  <p:transition advTm="18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Support to Students Researchers and Academics</a:t>
            </a:r>
            <a:endParaRPr lang="en-GB" dirty="0"/>
          </a:p>
        </p:txBody>
      </p:sp>
      <p:sp>
        <p:nvSpPr>
          <p:cNvPr id="6" name="Text Placeholder 5"/>
          <p:cNvSpPr>
            <a:spLocks noGrp="1"/>
          </p:cNvSpPr>
          <p:nvPr>
            <p:ph type="body" sz="quarter" idx="13"/>
          </p:nvPr>
        </p:nvSpPr>
        <p:spPr/>
        <p:txBody>
          <a:bodyPr/>
          <a:lstStyle/>
          <a:p>
            <a:r>
              <a:rPr lang="en-GB" dirty="0" smtClean="0"/>
              <a:t>OUP in Humanities</a:t>
            </a:r>
            <a:endParaRPr lang="en-GB" dirty="0"/>
          </a:p>
        </p:txBody>
      </p:sp>
      <p:grpSp>
        <p:nvGrpSpPr>
          <p:cNvPr id="7" name="Group 6"/>
          <p:cNvGrpSpPr/>
          <p:nvPr/>
        </p:nvGrpSpPr>
        <p:grpSpPr>
          <a:xfrm>
            <a:off x="539552" y="2348880"/>
            <a:ext cx="8099769" cy="3967991"/>
            <a:chOff x="971601" y="2237963"/>
            <a:chExt cx="7355083" cy="3530013"/>
          </a:xfrm>
        </p:grpSpPr>
        <p:sp>
          <p:nvSpPr>
            <p:cNvPr id="8" name="TextBox 7"/>
            <p:cNvSpPr txBox="1"/>
            <p:nvPr/>
          </p:nvSpPr>
          <p:spPr>
            <a:xfrm>
              <a:off x="971601" y="2276872"/>
              <a:ext cx="2880319" cy="1122600"/>
            </a:xfrm>
            <a:prstGeom prst="rect">
              <a:avLst/>
            </a:prstGeom>
            <a:solidFill>
              <a:schemeClr val="bg1"/>
            </a:solidFill>
            <a:ln w="25400">
              <a:solidFill>
                <a:schemeClr val="tx1"/>
              </a:solidFill>
            </a:ln>
          </p:spPr>
          <p:txBody>
            <a:bodyPr wrap="square" rtlCol="0">
              <a:spAutoFit/>
            </a:bodyPr>
            <a:lstStyle/>
            <a:p>
              <a:pPr algn="ctr"/>
              <a:r>
                <a:rPr lang="en-GB" dirty="0" smtClean="0"/>
                <a:t>Reference Materials</a:t>
              </a:r>
            </a:p>
            <a:p>
              <a:pPr algn="ctr"/>
              <a:r>
                <a:rPr lang="en-GB" dirty="0" smtClean="0"/>
                <a:t>ODO, OBO, ORO</a:t>
              </a:r>
            </a:p>
            <a:p>
              <a:pPr algn="ctr"/>
              <a:endParaRPr lang="en-GB" sz="1600" dirty="0"/>
            </a:p>
            <a:p>
              <a:pPr algn="ctr"/>
              <a:r>
                <a:rPr lang="en-GB" sz="1200" b="1" dirty="0" smtClean="0">
                  <a:solidFill>
                    <a:srgbClr val="C00000"/>
                  </a:solidFill>
                </a:rPr>
                <a:t>Framing </a:t>
              </a:r>
              <a:r>
                <a:rPr lang="en-GB" sz="1200" dirty="0"/>
                <a:t>the question for exploration &amp; reflection</a:t>
              </a:r>
            </a:p>
          </p:txBody>
        </p:sp>
        <p:sp>
          <p:nvSpPr>
            <p:cNvPr id="9" name="TextBox 8"/>
            <p:cNvSpPr txBox="1"/>
            <p:nvPr/>
          </p:nvSpPr>
          <p:spPr>
            <a:xfrm>
              <a:off x="5292080" y="2237963"/>
              <a:ext cx="3034604" cy="1232122"/>
            </a:xfrm>
            <a:prstGeom prst="rect">
              <a:avLst/>
            </a:prstGeom>
            <a:noFill/>
            <a:ln w="25400">
              <a:solidFill>
                <a:schemeClr val="tx1"/>
              </a:solidFill>
            </a:ln>
          </p:spPr>
          <p:txBody>
            <a:bodyPr wrap="square" rtlCol="0">
              <a:spAutoFit/>
            </a:bodyPr>
            <a:lstStyle/>
            <a:p>
              <a:pPr algn="ctr"/>
              <a:r>
                <a:rPr lang="en-GB" dirty="0" smtClean="0"/>
                <a:t>Scholarly Resources</a:t>
              </a:r>
            </a:p>
            <a:p>
              <a:pPr algn="ctr"/>
              <a:r>
                <a:rPr lang="en-GB" dirty="0" smtClean="0"/>
                <a:t>OHO, UPSO, Journals, Research Encyclopaedias</a:t>
              </a:r>
            </a:p>
            <a:p>
              <a:pPr algn="ctr"/>
              <a:endParaRPr lang="en-GB" dirty="0"/>
            </a:p>
            <a:p>
              <a:pPr algn="ctr"/>
              <a:r>
                <a:rPr lang="en-GB" sz="1200" b="1" dirty="0" smtClean="0">
                  <a:solidFill>
                    <a:srgbClr val="C00000"/>
                  </a:solidFill>
                </a:rPr>
                <a:t>Build</a:t>
              </a:r>
              <a:r>
                <a:rPr lang="en-GB" sz="1200" dirty="0" smtClean="0"/>
                <a:t> argument &amp; </a:t>
              </a:r>
              <a:r>
                <a:rPr lang="en-GB" sz="1200" b="1" dirty="0">
                  <a:solidFill>
                    <a:srgbClr val="C00000"/>
                  </a:solidFill>
                </a:rPr>
                <a:t>S</a:t>
              </a:r>
              <a:r>
                <a:rPr lang="en-GB" sz="1200" b="1" dirty="0" smtClean="0">
                  <a:solidFill>
                    <a:srgbClr val="C00000"/>
                  </a:solidFill>
                </a:rPr>
                <a:t>upport</a:t>
              </a:r>
              <a:r>
                <a:rPr lang="en-GB" sz="1200" dirty="0" smtClean="0"/>
                <a:t> with evidence</a:t>
              </a:r>
              <a:endParaRPr lang="en-GB" sz="1200" dirty="0"/>
            </a:p>
          </p:txBody>
        </p:sp>
        <p:sp>
          <p:nvSpPr>
            <p:cNvPr id="10" name="TextBox 9"/>
            <p:cNvSpPr txBox="1"/>
            <p:nvPr/>
          </p:nvSpPr>
          <p:spPr>
            <a:xfrm>
              <a:off x="3059833" y="4752313"/>
              <a:ext cx="3384376" cy="1015663"/>
            </a:xfrm>
            <a:prstGeom prst="rect">
              <a:avLst/>
            </a:prstGeom>
            <a:noFill/>
            <a:ln w="25400">
              <a:solidFill>
                <a:schemeClr val="tx1"/>
              </a:solidFill>
            </a:ln>
          </p:spPr>
          <p:txBody>
            <a:bodyPr wrap="square" rtlCol="0">
              <a:spAutoFit/>
            </a:bodyPr>
            <a:lstStyle/>
            <a:p>
              <a:pPr algn="ctr"/>
              <a:r>
                <a:rPr lang="en-GB" dirty="0" smtClean="0"/>
                <a:t>Oxford Index</a:t>
              </a:r>
            </a:p>
            <a:p>
              <a:pPr algn="ctr"/>
              <a:endParaRPr lang="en-GB" dirty="0"/>
            </a:p>
            <a:p>
              <a:pPr algn="ctr"/>
              <a:r>
                <a:rPr lang="en-GB" sz="1200" b="1" dirty="0">
                  <a:solidFill>
                    <a:srgbClr val="C00000"/>
                  </a:solidFill>
                </a:rPr>
                <a:t>Generating</a:t>
              </a:r>
              <a:r>
                <a:rPr lang="en-GB" sz="1200" dirty="0"/>
                <a:t> </a:t>
              </a:r>
              <a:r>
                <a:rPr lang="en-GB" sz="1200" dirty="0" smtClean="0"/>
                <a:t>related OUP </a:t>
              </a:r>
              <a:r>
                <a:rPr lang="en-GB" sz="1200" dirty="0"/>
                <a:t>content </a:t>
              </a:r>
              <a:r>
                <a:rPr lang="en-GB" sz="1200" dirty="0" smtClean="0"/>
                <a:t>to deepen your </a:t>
              </a:r>
              <a:r>
                <a:rPr lang="en-GB" sz="1200" dirty="0"/>
                <a:t>search</a:t>
              </a:r>
            </a:p>
          </p:txBody>
        </p:sp>
        <p:sp>
          <p:nvSpPr>
            <p:cNvPr id="11" name="Right Arrow 10"/>
            <p:cNvSpPr/>
            <p:nvPr/>
          </p:nvSpPr>
          <p:spPr>
            <a:xfrm>
              <a:off x="4129685" y="2636912"/>
              <a:ext cx="874364" cy="340593"/>
            </a:xfrm>
            <a:prstGeom prst="rightArrow">
              <a:avLst/>
            </a:prstGeom>
            <a:solidFill>
              <a:schemeClr val="tx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ight Arrow 11"/>
            <p:cNvSpPr/>
            <p:nvPr/>
          </p:nvSpPr>
          <p:spPr>
            <a:xfrm rot="7103176">
              <a:off x="6233016" y="3783066"/>
              <a:ext cx="1102378" cy="432048"/>
            </a:xfrm>
            <a:prstGeom prst="rightArrow">
              <a:avLst/>
            </a:prstGeom>
            <a:solidFill>
              <a:schemeClr val="tx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a:off x="3364631" y="3791367"/>
              <a:ext cx="2760454" cy="410707"/>
            </a:xfrm>
            <a:prstGeom prst="rect">
              <a:avLst/>
            </a:prstGeom>
            <a:solidFill>
              <a:schemeClr val="tx1"/>
            </a:solidFill>
            <a:ln w="25400">
              <a:solidFill>
                <a:schemeClr val="tx1"/>
              </a:solidFill>
            </a:ln>
            <a:scene3d>
              <a:camera prst="obliqueTopRight"/>
              <a:lightRig rig="threePt" dir="t"/>
            </a:scene3d>
            <a:sp3d>
              <a:bevelT w="165100" prst="coolSlant"/>
            </a:sp3d>
          </p:spPr>
          <p:txBody>
            <a:bodyPr wrap="square" rtlCol="0">
              <a:spAutoFit/>
            </a:bodyPr>
            <a:lstStyle/>
            <a:p>
              <a:pPr algn="ctr"/>
              <a:r>
                <a:rPr lang="en-GB" sz="2400" b="1" dirty="0" smtClean="0">
                  <a:solidFill>
                    <a:schemeClr val="bg1"/>
                  </a:solidFill>
                </a:rPr>
                <a:t>Topic</a:t>
              </a:r>
              <a:endParaRPr lang="en-GB" sz="1600" b="1" dirty="0">
                <a:solidFill>
                  <a:schemeClr val="bg1"/>
                </a:solidFill>
              </a:endParaRPr>
            </a:p>
          </p:txBody>
        </p:sp>
        <p:sp>
          <p:nvSpPr>
            <p:cNvPr id="14" name="Right Arrow 13"/>
            <p:cNvSpPr/>
            <p:nvPr/>
          </p:nvSpPr>
          <p:spPr>
            <a:xfrm rot="14393753">
              <a:off x="1904155" y="3785489"/>
              <a:ext cx="1102378" cy="432048"/>
            </a:xfrm>
            <a:prstGeom prst="rightArrow">
              <a:avLst/>
            </a:prstGeom>
            <a:solidFill>
              <a:schemeClr val="tx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51757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71842" y="0"/>
            <a:ext cx="12192000" cy="6858000"/>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845307464"/>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75127" y="0"/>
            <a:ext cx="12295447" cy="6916189"/>
          </a:xfrm>
        </p:spPr>
      </p:pic>
    </p:spTree>
    <p:extLst>
      <p:ext uri="{BB962C8B-B14F-4D97-AF65-F5344CB8AC3E}">
        <p14:creationId xmlns:p14="http://schemas.microsoft.com/office/powerpoint/2010/main" val="33823713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29869" y="0"/>
            <a:ext cx="12191998" cy="6857999"/>
          </a:xfrm>
        </p:spPr>
      </p:pic>
    </p:spTree>
    <p:extLst>
      <p:ext uri="{BB962C8B-B14F-4D97-AF65-F5344CB8AC3E}">
        <p14:creationId xmlns:p14="http://schemas.microsoft.com/office/powerpoint/2010/main" val="256132028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584116" y="0"/>
            <a:ext cx="12088553" cy="6799811"/>
          </a:xfrm>
        </p:spPr>
      </p:pic>
    </p:spTree>
    <p:extLst>
      <p:ext uri="{BB962C8B-B14F-4D97-AF65-F5344CB8AC3E}">
        <p14:creationId xmlns:p14="http://schemas.microsoft.com/office/powerpoint/2010/main" val="145581587"/>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526850" y="0"/>
            <a:ext cx="12014662" cy="6758247"/>
          </a:xfrm>
        </p:spPr>
      </p:pic>
    </p:spTree>
    <p:extLst>
      <p:ext uri="{BB962C8B-B14F-4D97-AF65-F5344CB8AC3E}">
        <p14:creationId xmlns:p14="http://schemas.microsoft.com/office/powerpoint/2010/main" val="347282164"/>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395288" y="491067"/>
            <a:ext cx="7239000" cy="944033"/>
          </a:xfrm>
          <a:ln/>
          <a:extLst>
            <a:ext uri="{91240B29-F687-4F45-9708-019B960494DF}">
              <a14:hiddenLine xmlns:a14="http://schemas.microsoft.com/office/drawing/2010/main" w="9525">
                <a:solidFill>
                  <a:srgbClr val="000000"/>
                </a:solidFill>
                <a:round/>
                <a:headEnd/>
                <a:tailEnd/>
              </a14:hiddenLine>
            </a:ext>
          </a:extLst>
        </p:spPr>
        <p:txBody>
          <a:bodyP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What makes a good paper?</a:t>
            </a:r>
            <a:br>
              <a:rPr lang="en-GB" dirty="0"/>
            </a:br>
            <a:r>
              <a:rPr lang="en-GB" dirty="0"/>
              <a:t>HINT: Editors and reviewers look for …</a:t>
            </a:r>
          </a:p>
        </p:txBody>
      </p:sp>
      <p:sp>
        <p:nvSpPr>
          <p:cNvPr id="256003" name="Rectangle 3"/>
          <p:cNvSpPr>
            <a:spLocks noGrp="1" noChangeArrowheads="1"/>
          </p:cNvSpPr>
          <p:nvPr>
            <p:ph type="body" idx="1"/>
          </p:nvPr>
        </p:nvSpPr>
        <p:spPr>
          <a:xfrm>
            <a:off x="395288" y="2032001"/>
            <a:ext cx="8604250" cy="5390621"/>
          </a:xfrm>
          <a:ln/>
          <a:extLst>
            <a:ext uri="{91240B29-F687-4F45-9708-019B960494DF}">
              <a14:hiddenLine xmlns:a14="http://schemas.microsoft.com/office/drawing/2010/main" w="9525">
                <a:solidFill>
                  <a:srgbClr val="000000"/>
                </a:solidFill>
                <a:round/>
                <a:headEnd/>
                <a:tailEnd/>
              </a14:hiddenLine>
            </a:ext>
          </a:extLst>
        </p:spPr>
        <p:txBody>
          <a:bodyPr>
            <a:normAutofit/>
          </a:bodyPr>
          <a:lstStyle/>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Originality – what’s </a:t>
            </a:r>
            <a:r>
              <a:rPr lang="en-GB" sz="1900" b="1" dirty="0"/>
              <a:t>new </a:t>
            </a:r>
            <a:r>
              <a:rPr lang="en-GB" sz="1900" dirty="0"/>
              <a:t>about subject, treatment or results?</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Relevance to and extension of existing knowledge</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Research methodology – are conclusions valid and objective?</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Clarity, structure and quality of writing – does it communicate well?</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Sound, logical progression of argument</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pl-PL" sz="1900" dirty="0" smtClean="0"/>
              <a:t>S</a:t>
            </a:r>
            <a:r>
              <a:rPr lang="en-GB" sz="1900" dirty="0" smtClean="0"/>
              <a:t>o </a:t>
            </a:r>
            <a:r>
              <a:rPr lang="en-GB" sz="1900" dirty="0"/>
              <a:t>what?’ factors</a:t>
            </a:r>
            <a:r>
              <a:rPr lang="en-GB" sz="1900" dirty="0" smtClean="0"/>
              <a:t>!</a:t>
            </a:r>
            <a:endParaRPr lang="en-GB" sz="1900" dirty="0"/>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err="1"/>
              <a:t>Recency</a:t>
            </a:r>
            <a:r>
              <a:rPr lang="en-GB" sz="1900" dirty="0"/>
              <a:t> and relevance of references</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b="1" dirty="0" smtClean="0"/>
              <a:t>Adherence </a:t>
            </a:r>
            <a:r>
              <a:rPr lang="en-GB" sz="1900" b="1" dirty="0"/>
              <a:t>to the editorial scope</a:t>
            </a:r>
            <a:r>
              <a:rPr lang="en-GB" sz="1900" dirty="0"/>
              <a:t> </a:t>
            </a:r>
            <a:r>
              <a:rPr lang="en-GB" sz="1900" b="1" dirty="0"/>
              <a:t>and objectives</a:t>
            </a:r>
            <a:r>
              <a:rPr lang="en-GB" sz="1900" dirty="0"/>
              <a:t> of the journal</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A good title, keywords and a well written abstract</a:t>
            </a:r>
          </a:p>
        </p:txBody>
      </p:sp>
    </p:spTree>
    <p:extLst>
      <p:ext uri="{BB962C8B-B14F-4D97-AF65-F5344CB8AC3E}">
        <p14:creationId xmlns:p14="http://schemas.microsoft.com/office/powerpoint/2010/main" val="205957421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2438" y="581890"/>
            <a:ext cx="6924675" cy="628073"/>
          </a:xfrm>
        </p:spPr>
        <p:txBody>
          <a:bodyPr>
            <a:normAutofit/>
          </a:bodyPr>
          <a:lstStyle/>
          <a:p>
            <a:r>
              <a:rPr lang="en-GB" dirty="0"/>
              <a:t>Co-authorship?</a:t>
            </a:r>
            <a:endParaRPr lang="en-US" dirty="0"/>
          </a:p>
        </p:txBody>
      </p:sp>
      <p:sp>
        <p:nvSpPr>
          <p:cNvPr id="53251" name="Rectangle 3"/>
          <p:cNvSpPr>
            <a:spLocks noGrp="1" noChangeArrowheads="1"/>
          </p:cNvSpPr>
          <p:nvPr>
            <p:ph type="body" idx="1"/>
          </p:nvPr>
        </p:nvSpPr>
        <p:spPr>
          <a:xfrm>
            <a:off x="452438" y="2182859"/>
            <a:ext cx="8351837" cy="4148667"/>
          </a:xfrm>
        </p:spPr>
        <p:txBody>
          <a:bodyPr>
            <a:normAutofit/>
          </a:bodyPr>
          <a:lstStyle/>
          <a:p>
            <a:pPr>
              <a:lnSpc>
                <a:spcPct val="80000"/>
              </a:lnSpc>
            </a:pPr>
            <a:r>
              <a:rPr lang="en-GB" sz="2300" dirty="0"/>
              <a:t>With supervisor, different departments or institutions</a:t>
            </a:r>
          </a:p>
          <a:p>
            <a:pPr>
              <a:lnSpc>
                <a:spcPct val="80000"/>
              </a:lnSpc>
            </a:pPr>
            <a:r>
              <a:rPr lang="en-GB" sz="2300" dirty="0"/>
              <a:t>Exploits individual strengths</a:t>
            </a:r>
          </a:p>
          <a:p>
            <a:pPr>
              <a:lnSpc>
                <a:spcPct val="80000"/>
              </a:lnSpc>
            </a:pPr>
            <a:r>
              <a:rPr lang="en-GB" sz="2300" dirty="0"/>
              <a:t>Especially useful for cross-disciplinary research </a:t>
            </a:r>
          </a:p>
          <a:p>
            <a:pPr>
              <a:lnSpc>
                <a:spcPct val="80000"/>
              </a:lnSpc>
            </a:pPr>
            <a:r>
              <a:rPr lang="en-GB" sz="2300" dirty="0"/>
              <a:t>Demonstrates the authority and rigour of the research</a:t>
            </a:r>
          </a:p>
          <a:p>
            <a:pPr>
              <a:lnSpc>
                <a:spcPct val="80000"/>
              </a:lnSpc>
            </a:pPr>
            <a:r>
              <a:rPr lang="en-GB" sz="2300" dirty="0"/>
              <a:t>Increases potential pool of </a:t>
            </a:r>
            <a:r>
              <a:rPr lang="en-GB" sz="2300" dirty="0" smtClean="0"/>
              <a:t>citations</a:t>
            </a:r>
            <a:endParaRPr lang="pl-PL" sz="2300" dirty="0" smtClean="0"/>
          </a:p>
          <a:p>
            <a:pPr marL="0" indent="0">
              <a:lnSpc>
                <a:spcPct val="80000"/>
              </a:lnSpc>
              <a:buNone/>
            </a:pPr>
            <a:endParaRPr lang="en-GB" sz="2300" dirty="0"/>
          </a:p>
          <a:p>
            <a:pPr>
              <a:lnSpc>
                <a:spcPct val="80000"/>
              </a:lnSpc>
              <a:buFontTx/>
              <a:buNone/>
            </a:pPr>
            <a:r>
              <a:rPr lang="en-GB" sz="2300" b="1" dirty="0"/>
              <a:t>But </a:t>
            </a:r>
            <a:r>
              <a:rPr lang="en-GB" sz="2300" b="1" dirty="0" smtClean="0"/>
              <a:t>remember</a:t>
            </a:r>
            <a:endParaRPr lang="pl-PL" sz="2300" b="1" dirty="0" smtClean="0"/>
          </a:p>
          <a:p>
            <a:pPr>
              <a:lnSpc>
                <a:spcPct val="80000"/>
              </a:lnSpc>
              <a:buFontTx/>
              <a:buNone/>
            </a:pPr>
            <a:endParaRPr lang="en-GB" sz="2300" b="1" dirty="0"/>
          </a:p>
          <a:p>
            <a:pPr>
              <a:lnSpc>
                <a:spcPct val="80000"/>
              </a:lnSpc>
            </a:pPr>
            <a:r>
              <a:rPr lang="en-GB" sz="2300" dirty="0"/>
              <a:t>Ensure paper is edited so that it reads as one voice</a:t>
            </a:r>
          </a:p>
          <a:p>
            <a:pPr>
              <a:lnSpc>
                <a:spcPct val="80000"/>
              </a:lnSpc>
            </a:pPr>
            <a:r>
              <a:rPr lang="en-GB" sz="2300" dirty="0"/>
              <a:t>Identify the person responsible for closing the project</a:t>
            </a:r>
          </a:p>
          <a:p>
            <a:pPr>
              <a:lnSpc>
                <a:spcPct val="80000"/>
              </a:lnSpc>
            </a:pPr>
            <a:r>
              <a:rPr lang="en-GB" sz="2300" dirty="0"/>
              <a:t>Agree and clarify order of appearance of authors</a:t>
            </a:r>
            <a:endParaRPr lang="en-US" sz="2300" dirty="0"/>
          </a:p>
        </p:txBody>
      </p:sp>
    </p:spTree>
    <p:extLst>
      <p:ext uri="{BB962C8B-B14F-4D97-AF65-F5344CB8AC3E}">
        <p14:creationId xmlns:p14="http://schemas.microsoft.com/office/powerpoint/2010/main" val="1435637202"/>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00" y="694267"/>
            <a:ext cx="6936094" cy="487988"/>
          </a:xfrm>
        </p:spPr>
        <p:txBody>
          <a:bodyPr>
            <a:normAutofit/>
          </a:bodyPr>
          <a:lstStyle/>
          <a:p>
            <a:r>
              <a:rPr lang="en-GB" sz="2800" dirty="0" smtClean="0"/>
              <a:t>Peer Review:</a:t>
            </a:r>
            <a:endParaRPr lang="en-GB" sz="2800" dirty="0"/>
          </a:p>
        </p:txBody>
      </p:sp>
      <p:sp>
        <p:nvSpPr>
          <p:cNvPr id="3" name="Content Placeholder 2"/>
          <p:cNvSpPr>
            <a:spLocks noGrp="1"/>
          </p:cNvSpPr>
          <p:nvPr>
            <p:ph idx="1"/>
          </p:nvPr>
        </p:nvSpPr>
        <p:spPr>
          <a:xfrm>
            <a:off x="288000" y="2099591"/>
            <a:ext cx="8572904" cy="4047209"/>
          </a:xfrm>
        </p:spPr>
        <p:txBody>
          <a:bodyPr>
            <a:normAutofit/>
          </a:bodyPr>
          <a:lstStyle/>
          <a:p>
            <a:pPr>
              <a:lnSpc>
                <a:spcPct val="110000"/>
              </a:lnSpc>
              <a:spcBef>
                <a:spcPts val="600"/>
              </a:spcBef>
              <a:spcAft>
                <a:spcPts val="600"/>
              </a:spcAft>
              <a:buFont typeface="Arial" pitchFamily="34" charset="0"/>
              <a:buChar char="•"/>
            </a:pPr>
            <a:r>
              <a:rPr lang="en-GB" sz="2300" dirty="0">
                <a:solidFill>
                  <a:srgbClr val="002147"/>
                </a:solidFill>
                <a:latin typeface="+mj-lt"/>
                <a:ea typeface="+mj-ea"/>
                <a:cs typeface="+mj-cs"/>
              </a:rPr>
              <a:t>Peer Review is important to assess your work before submitting it.</a:t>
            </a:r>
          </a:p>
          <a:p>
            <a:pPr>
              <a:lnSpc>
                <a:spcPct val="110000"/>
              </a:lnSpc>
              <a:spcBef>
                <a:spcPts val="600"/>
              </a:spcBef>
              <a:spcAft>
                <a:spcPts val="600"/>
              </a:spcAft>
              <a:buFont typeface="Arial" pitchFamily="34" charset="0"/>
              <a:buChar char="•"/>
            </a:pPr>
            <a:r>
              <a:rPr lang="en-GB" sz="2300" dirty="0">
                <a:solidFill>
                  <a:srgbClr val="002147"/>
                </a:solidFill>
                <a:latin typeface="+mj-lt"/>
                <a:ea typeface="+mj-ea"/>
                <a:cs typeface="+mj-cs"/>
              </a:rPr>
              <a:t>Have fellow colleagues, tutors, scholars look at your work and give you feedback to avoid desk rejection. You do not want to be refused by appearing uninformed concerning your submission.</a:t>
            </a:r>
          </a:p>
          <a:p>
            <a:pPr defTabSz="914400">
              <a:lnSpc>
                <a:spcPct val="110000"/>
              </a:lnSpc>
              <a:spcBef>
                <a:spcPts val="600"/>
              </a:spcBef>
              <a:spcAft>
                <a:spcPts val="600"/>
              </a:spcAft>
              <a:buFont typeface="Arial" pitchFamily="34" charset="0"/>
              <a:buChar char="•"/>
              <a:defRPr/>
            </a:pPr>
            <a:r>
              <a:rPr lang="en-GB" sz="2300" dirty="0">
                <a:solidFill>
                  <a:srgbClr val="002147"/>
                </a:solidFill>
                <a:latin typeface="+mj-lt"/>
                <a:ea typeface="+mj-ea"/>
                <a:cs typeface="+mj-cs"/>
              </a:rPr>
              <a:t>Always expect that you would have to amend, alter and revise your paper to submit a more accurate version. </a:t>
            </a:r>
          </a:p>
          <a:p>
            <a:endParaRPr lang="en-GB" dirty="0"/>
          </a:p>
        </p:txBody>
      </p:sp>
    </p:spTree>
    <p:extLst>
      <p:ext uri="{BB962C8B-B14F-4D97-AF65-F5344CB8AC3E}">
        <p14:creationId xmlns:p14="http://schemas.microsoft.com/office/powerpoint/2010/main" val="289981545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381000" y="665018"/>
            <a:ext cx="7240588" cy="498764"/>
          </a:xfrm>
          <a:ln/>
          <a:extLst>
            <a:ext uri="{91240B29-F687-4F45-9708-019B960494DF}">
              <a14:hiddenLine xmlns:a14="http://schemas.microsoft.com/office/drawing/2010/main" w="9525">
                <a:solidFill>
                  <a:srgbClr val="000000"/>
                </a:solidFill>
                <a:round/>
                <a:headEnd/>
                <a:tailEnd/>
              </a14:hiddenLine>
            </a:ext>
          </a:extLst>
        </p:spPr>
        <p:txBody>
          <a:bodyP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Plagiarism and referencing</a:t>
            </a:r>
          </a:p>
        </p:txBody>
      </p:sp>
      <p:sp>
        <p:nvSpPr>
          <p:cNvPr id="225283" name="Rectangle 3"/>
          <p:cNvSpPr>
            <a:spLocks noGrp="1" noChangeArrowheads="1"/>
          </p:cNvSpPr>
          <p:nvPr>
            <p:ph type="body" idx="1"/>
          </p:nvPr>
        </p:nvSpPr>
        <p:spPr>
          <a:xfrm>
            <a:off x="179388" y="2201333"/>
            <a:ext cx="7826928" cy="3136212"/>
          </a:xfrm>
          <a:ln/>
          <a:extLst>
            <a:ext uri="{91240B29-F687-4F45-9708-019B960494DF}">
              <a14:hiddenLine xmlns:a14="http://schemas.microsoft.com/office/drawing/2010/main" w="9525">
                <a:solidFill>
                  <a:srgbClr val="000000"/>
                </a:solidFill>
                <a:round/>
                <a:headEnd/>
                <a:tailEnd/>
              </a14:hiddenLine>
            </a:ext>
          </a:extLst>
        </p:spPr>
        <p:txBody>
          <a:bodyPr>
            <a:normAutofit/>
          </a:bodyPr>
          <a:lstStyle/>
          <a:p>
            <a:pPr indent="-341313" defTabSz="449263">
              <a:lnSpc>
                <a:spcPct val="90000"/>
              </a:lnSpc>
              <a:spcBef>
                <a:spcPts val="1313"/>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300" dirty="0"/>
              <a:t>Plagiarism (from the Latin </a:t>
            </a:r>
            <a:r>
              <a:rPr lang="en-GB" sz="2300" i="1" dirty="0" err="1"/>
              <a:t>plagium</a:t>
            </a:r>
            <a:r>
              <a:rPr lang="en-GB" sz="2300" i="1" dirty="0"/>
              <a:t> </a:t>
            </a:r>
            <a:r>
              <a:rPr lang="en-GB" sz="2300" dirty="0"/>
              <a:t>meaning ‘a kidnapping’)</a:t>
            </a:r>
            <a:r>
              <a:rPr lang="en-GB" sz="2300" i="1" dirty="0"/>
              <a:t> </a:t>
            </a:r>
            <a:r>
              <a:rPr lang="en-GB" sz="2300" dirty="0"/>
              <a:t>is the act of taking someone else’s work and pretending it is yours. It is considered fraud!</a:t>
            </a:r>
          </a:p>
          <a:p>
            <a:pPr indent="-341313" defTabSz="449263">
              <a:lnSpc>
                <a:spcPct val="90000"/>
              </a:lnSpc>
              <a:spcBef>
                <a:spcPts val="1313"/>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300" dirty="0"/>
              <a:t>It isn’t always detected in peer review but electronic tools can </a:t>
            </a:r>
            <a:r>
              <a:rPr lang="en-GB" sz="2300" dirty="0" smtClean="0"/>
              <a:t>help</a:t>
            </a:r>
            <a:endParaRPr lang="en-GB" sz="2300" dirty="0"/>
          </a:p>
        </p:txBody>
      </p:sp>
    </p:spTree>
    <p:extLst>
      <p:ext uri="{BB962C8B-B14F-4D97-AF65-F5344CB8AC3E}">
        <p14:creationId xmlns:p14="http://schemas.microsoft.com/office/powerpoint/2010/main" val="188900255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1000" y="236538"/>
            <a:ext cx="7239000" cy="720725"/>
          </a:xfrm>
        </p:spPr>
        <p:txBody>
          <a:bodyPr/>
          <a:lstStyle/>
          <a:p>
            <a:r>
              <a:rPr lang="en-GB"/>
              <a:t>Revising</a:t>
            </a:r>
            <a:endParaRPr lang="en-US"/>
          </a:p>
        </p:txBody>
      </p:sp>
      <p:sp>
        <p:nvSpPr>
          <p:cNvPr id="57347" name="Rectangle 3"/>
          <p:cNvSpPr>
            <a:spLocks noGrp="1" noChangeArrowheads="1"/>
          </p:cNvSpPr>
          <p:nvPr>
            <p:ph type="body" idx="1"/>
          </p:nvPr>
        </p:nvSpPr>
        <p:spPr>
          <a:xfrm>
            <a:off x="381000" y="2198183"/>
            <a:ext cx="8353425" cy="4097866"/>
          </a:xfrm>
        </p:spPr>
        <p:txBody>
          <a:bodyPr/>
          <a:lstStyle/>
          <a:p>
            <a:r>
              <a:rPr lang="en-GB" sz="2400" dirty="0"/>
              <a:t>A request for revision is good news! </a:t>
            </a:r>
          </a:p>
          <a:p>
            <a:pPr lvl="1"/>
            <a:r>
              <a:rPr lang="en-GB" sz="2000" dirty="0"/>
              <a:t>You’ve avoided a desk reject and you are in the publishing cycle</a:t>
            </a:r>
          </a:p>
          <a:p>
            <a:pPr lvl="1"/>
            <a:r>
              <a:rPr lang="en-GB" sz="2000" dirty="0"/>
              <a:t>Nearly every published paper is revised at least once</a:t>
            </a:r>
          </a:p>
          <a:p>
            <a:pPr lvl="1"/>
            <a:r>
              <a:rPr lang="en-GB" sz="2000" dirty="0"/>
              <a:t>So now, </a:t>
            </a:r>
            <a:r>
              <a:rPr lang="en-GB" sz="2000" i="1" dirty="0"/>
              <a:t>close the deal</a:t>
            </a:r>
            <a:r>
              <a:rPr lang="en-GB" sz="2000" dirty="0"/>
              <a:t>!</a:t>
            </a:r>
          </a:p>
          <a:p>
            <a:r>
              <a:rPr lang="en-GB" sz="2400" b="1" dirty="0"/>
              <a:t>Acknowledge</a:t>
            </a:r>
            <a:r>
              <a:rPr lang="en-GB" sz="2400" dirty="0"/>
              <a:t> the editor and set a revision deadline</a:t>
            </a:r>
          </a:p>
          <a:p>
            <a:r>
              <a:rPr lang="en-GB" sz="2400" b="1" dirty="0"/>
              <a:t>Clarify </a:t>
            </a:r>
            <a:r>
              <a:rPr lang="en-GB" sz="2400" dirty="0"/>
              <a:t>if in doubt – ‘This is what I understand your comments to mean…’</a:t>
            </a:r>
          </a:p>
          <a:p>
            <a:r>
              <a:rPr lang="en-GB" sz="2400" dirty="0"/>
              <a:t>Meet the revision </a:t>
            </a:r>
            <a:r>
              <a:rPr lang="en-GB" sz="2400" b="1" dirty="0"/>
              <a:t>deadline</a:t>
            </a:r>
            <a:endParaRPr lang="en-GB" sz="2400" dirty="0"/>
          </a:p>
          <a:p>
            <a:r>
              <a:rPr lang="en-GB" sz="2400" dirty="0"/>
              <a:t>Attach a </a:t>
            </a:r>
            <a:r>
              <a:rPr lang="en-GB" sz="2400" b="1" dirty="0"/>
              <a:t>covering letter</a:t>
            </a:r>
            <a:r>
              <a:rPr lang="en-GB" sz="2400" dirty="0"/>
              <a:t> showing how you met the reviewers’ requests (or if not, why not)</a:t>
            </a:r>
          </a:p>
        </p:txBody>
      </p:sp>
    </p:spTree>
    <p:extLst>
      <p:ext uri="{BB962C8B-B14F-4D97-AF65-F5344CB8AC3E}">
        <p14:creationId xmlns:p14="http://schemas.microsoft.com/office/powerpoint/2010/main" val="166765536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151" y="244008"/>
            <a:ext cx="1619250" cy="1619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8920" y="273276"/>
            <a:ext cx="1560714" cy="15607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405" y="279877"/>
            <a:ext cx="1554113" cy="15541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6">
            <a:hlinkClick r:id="rId8"/>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49449" y="3501008"/>
            <a:ext cx="4244702" cy="780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a:hlinkClick r:id="rId10"/>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87983" y="5314215"/>
            <a:ext cx="3074094" cy="751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03658" y="4281077"/>
            <a:ext cx="1658371" cy="1658371"/>
          </a:xfrm>
          <a:prstGeom prst="rect">
            <a:avLst/>
          </a:prstGeom>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03658" y="2273227"/>
            <a:ext cx="1658371" cy="1658371"/>
          </a:xfrm>
          <a:prstGeom prst="rect">
            <a:avLst/>
          </a:prstGeom>
        </p:spPr>
      </p:pic>
    </p:spTree>
    <p:extLst>
      <p:ext uri="{BB962C8B-B14F-4D97-AF65-F5344CB8AC3E}">
        <p14:creationId xmlns:p14="http://schemas.microsoft.com/office/powerpoint/2010/main" val="1578750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itle 1"/>
          <p:cNvSpPr>
            <a:spLocks noGrp="1"/>
          </p:cNvSpPr>
          <p:nvPr>
            <p:ph type="title" idx="4294967295"/>
          </p:nvPr>
        </p:nvSpPr>
        <p:spPr>
          <a:xfrm>
            <a:off x="288000" y="716450"/>
            <a:ext cx="6936094" cy="485817"/>
          </a:xfrm>
        </p:spPr>
        <p:txBody>
          <a:bodyPr lIns="91440" tIns="45720" rIns="91440" bIns="45720" anchor="ctr">
            <a:normAutofit fontScale="90000"/>
          </a:bodyPr>
          <a:lstStyle/>
          <a:p>
            <a:r>
              <a:rPr lang="en-US" sz="2800" dirty="0">
                <a:latin typeface="+mn-lt"/>
                <a:cs typeface="Aharoni" pitchFamily="2" charset="-79"/>
              </a:rPr>
              <a:t>Dealing with the </a:t>
            </a:r>
            <a:r>
              <a:rPr lang="en-US" sz="2800" dirty="0" smtClean="0">
                <a:latin typeface="+mn-lt"/>
                <a:cs typeface="Aharoni" pitchFamily="2" charset="-79"/>
              </a:rPr>
              <a:t>comments:</a:t>
            </a:r>
            <a:endParaRPr lang="en-US" sz="2800" dirty="0">
              <a:latin typeface="+mn-lt"/>
              <a:cs typeface="Aharoni" pitchFamily="2" charset="-79"/>
            </a:endParaRPr>
          </a:p>
        </p:txBody>
      </p:sp>
      <p:sp>
        <p:nvSpPr>
          <p:cNvPr id="3" name="Content Placeholder 2"/>
          <p:cNvSpPr>
            <a:spLocks noGrp="1"/>
          </p:cNvSpPr>
          <p:nvPr>
            <p:ph idx="4294967295"/>
          </p:nvPr>
        </p:nvSpPr>
        <p:spPr>
          <a:xfrm>
            <a:off x="288000" y="2048791"/>
            <a:ext cx="8741700" cy="4402809"/>
          </a:xfrm>
        </p:spPr>
        <p:txBody>
          <a:bodyPr lIns="91440" tIns="45720" rIns="91440" bIns="45720">
            <a:normAutofit/>
          </a:bodyPr>
          <a:lstStyle/>
          <a:p>
            <a:pPr>
              <a:spcBef>
                <a:spcPts val="600"/>
              </a:spcBef>
              <a:spcAft>
                <a:spcPts val="600"/>
              </a:spcAft>
              <a:buFont typeface="Arial" pitchFamily="34" charset="0"/>
              <a:buChar char="•"/>
            </a:pPr>
            <a:r>
              <a:rPr lang="en-US" sz="2300" dirty="0">
                <a:solidFill>
                  <a:schemeClr val="tx1"/>
                </a:solidFill>
              </a:rPr>
              <a:t>Answer as completely as possible</a:t>
            </a:r>
          </a:p>
          <a:p>
            <a:pPr>
              <a:spcBef>
                <a:spcPts val="600"/>
              </a:spcBef>
              <a:spcAft>
                <a:spcPts val="600"/>
              </a:spcAft>
              <a:buFont typeface="Arial" pitchFamily="34" charset="0"/>
              <a:buChar char="•"/>
            </a:pPr>
            <a:r>
              <a:rPr lang="en-US" sz="2300" dirty="0">
                <a:solidFill>
                  <a:schemeClr val="tx1"/>
                </a:solidFill>
              </a:rPr>
              <a:t>Answer politely, be </a:t>
            </a:r>
            <a:r>
              <a:rPr lang="en-US" sz="2300" dirty="0" smtClean="0">
                <a:solidFill>
                  <a:schemeClr val="tx1"/>
                </a:solidFill>
              </a:rPr>
              <a:t>tactful and not with emotive language</a:t>
            </a:r>
            <a:endParaRPr lang="en-US" sz="2300" dirty="0">
              <a:solidFill>
                <a:schemeClr val="tx1"/>
              </a:solidFill>
            </a:endParaRPr>
          </a:p>
          <a:p>
            <a:pPr>
              <a:spcBef>
                <a:spcPts val="600"/>
              </a:spcBef>
              <a:spcAft>
                <a:spcPts val="600"/>
              </a:spcAft>
              <a:buFont typeface="Arial" pitchFamily="34" charset="0"/>
              <a:buChar char="•"/>
            </a:pPr>
            <a:r>
              <a:rPr lang="en-US" sz="2300" dirty="0">
                <a:solidFill>
                  <a:schemeClr val="tx1"/>
                </a:solidFill>
              </a:rPr>
              <a:t>Answer with evidence</a:t>
            </a:r>
          </a:p>
          <a:p>
            <a:pPr>
              <a:spcBef>
                <a:spcPts val="600"/>
              </a:spcBef>
              <a:spcAft>
                <a:spcPts val="600"/>
              </a:spcAft>
              <a:buFont typeface="Arial" pitchFamily="34" charset="0"/>
              <a:buChar char="•"/>
            </a:pPr>
            <a:r>
              <a:rPr lang="en-US" sz="2300" dirty="0">
                <a:solidFill>
                  <a:schemeClr val="tx1"/>
                </a:solidFill>
              </a:rPr>
              <a:t>If you feel the reviewer has misunderstood then address the point with a good argument explaining why the reviewer is mistaken</a:t>
            </a:r>
          </a:p>
          <a:p>
            <a:pPr lvl="1">
              <a:spcBef>
                <a:spcPts val="600"/>
              </a:spcBef>
              <a:spcAft>
                <a:spcPts val="600"/>
              </a:spcAft>
              <a:buFont typeface="Arial" pitchFamily="34" charset="0"/>
              <a:buChar char="•"/>
            </a:pPr>
            <a:r>
              <a:rPr lang="en-US" sz="2300" dirty="0">
                <a:solidFill>
                  <a:schemeClr val="tx1"/>
                </a:solidFill>
              </a:rPr>
              <a:t>It may be the reviewers are conflicted on a point</a:t>
            </a:r>
          </a:p>
          <a:p>
            <a:pPr lvl="1">
              <a:spcBef>
                <a:spcPts val="600"/>
              </a:spcBef>
              <a:spcAft>
                <a:spcPts val="600"/>
              </a:spcAft>
              <a:buFont typeface="Arial" pitchFamily="34" charset="0"/>
              <a:buChar char="•"/>
            </a:pPr>
            <a:r>
              <a:rPr lang="en-US" sz="2300" dirty="0">
                <a:solidFill>
                  <a:schemeClr val="tx1"/>
                </a:solidFill>
              </a:rPr>
              <a:t>It is ok to use one reviewer to argue against another</a:t>
            </a:r>
          </a:p>
        </p:txBody>
      </p:sp>
    </p:spTree>
    <p:extLst>
      <p:ext uri="{BB962C8B-B14F-4D97-AF65-F5344CB8AC3E}">
        <p14:creationId xmlns:p14="http://schemas.microsoft.com/office/powerpoint/2010/main" val="1943593303"/>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970299" y="-17157"/>
            <a:ext cx="11197664" cy="7024243"/>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2399558446"/>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43467"/>
            <a:ext cx="6936094" cy="508000"/>
          </a:xfrm>
        </p:spPr>
        <p:txBody>
          <a:bodyPr>
            <a:normAutofit/>
          </a:bodyPr>
          <a:lstStyle/>
          <a:p>
            <a:r>
              <a:rPr lang="en-GB" sz="2800" dirty="0" smtClean="0">
                <a:latin typeface="+mn-lt"/>
                <a:cs typeface="Aharoni" pitchFamily="2" charset="-79"/>
              </a:rPr>
              <a:t>In case of rejection:</a:t>
            </a:r>
            <a:endParaRPr lang="en-GB" sz="2800" dirty="0">
              <a:latin typeface="+mn-lt"/>
              <a:cs typeface="Aharoni" pitchFamily="2" charset="-79"/>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26" y="2291830"/>
            <a:ext cx="4689873" cy="4267785"/>
          </a:xfrm>
          <a:prstGeom prst="rect">
            <a:avLst/>
          </a:prstGeom>
        </p:spPr>
      </p:pic>
    </p:spTree>
    <p:extLst>
      <p:ext uri="{BB962C8B-B14F-4D97-AF65-F5344CB8AC3E}">
        <p14:creationId xmlns:p14="http://schemas.microsoft.com/office/powerpoint/2010/main" val="26669852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217085203"/>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80484"/>
            <a:ext cx="6936094" cy="467832"/>
          </a:xfrm>
        </p:spPr>
        <p:txBody>
          <a:bodyPr/>
          <a:lstStyle/>
          <a:p>
            <a:r>
              <a:rPr lang="pl-PL" dirty="0" smtClean="0"/>
              <a:t>If your article is rejected</a:t>
            </a:r>
            <a:endParaRPr lang="en-GB" dirty="0"/>
          </a:p>
        </p:txBody>
      </p:sp>
      <p:sp>
        <p:nvSpPr>
          <p:cNvPr id="3" name="Content Placeholder 2"/>
          <p:cNvSpPr>
            <a:spLocks noGrp="1"/>
          </p:cNvSpPr>
          <p:nvPr>
            <p:ph idx="1"/>
          </p:nvPr>
        </p:nvSpPr>
        <p:spPr>
          <a:xfrm>
            <a:off x="195132" y="2098803"/>
            <a:ext cx="8572904" cy="3954427"/>
          </a:xfrm>
        </p:spPr>
        <p:txBody>
          <a:bodyPr/>
          <a:lstStyle/>
          <a:p>
            <a:r>
              <a:rPr lang="en-GB" b="1" dirty="0"/>
              <a:t>Ask why</a:t>
            </a:r>
            <a:r>
              <a:rPr lang="en-GB" dirty="0"/>
              <a:t>, and listen carefully!</a:t>
            </a:r>
            <a:br>
              <a:rPr lang="en-GB" dirty="0"/>
            </a:br>
            <a:r>
              <a:rPr lang="en-GB" dirty="0"/>
              <a:t>Most editors will give detailed comments about a rejected paper. Take a deep breath, and listen to what is being said</a:t>
            </a:r>
          </a:p>
          <a:p>
            <a:r>
              <a:rPr lang="en-GB" b="1" dirty="0"/>
              <a:t>Try again!</a:t>
            </a:r>
            <a:br>
              <a:rPr lang="en-GB" b="1" dirty="0"/>
            </a:br>
            <a:r>
              <a:rPr lang="en-GB" dirty="0"/>
              <a:t>Try to improve the paper, and re-submit elsewhere. Do your homework and target your paper as closely as possible</a:t>
            </a:r>
          </a:p>
          <a:p>
            <a:r>
              <a:rPr lang="en-GB" b="1" dirty="0"/>
              <a:t>Don’t give up!</a:t>
            </a:r>
            <a:br>
              <a:rPr lang="en-GB" b="1" dirty="0"/>
            </a:br>
            <a:r>
              <a:rPr lang="en-GB" dirty="0"/>
              <a:t>At least 50% of papers </a:t>
            </a:r>
            <a:r>
              <a:rPr lang="en-GB" dirty="0" smtClean="0"/>
              <a:t>don’t </a:t>
            </a:r>
            <a:r>
              <a:rPr lang="en-GB" dirty="0"/>
              <a:t>get published. Everybody has been rejected at least once </a:t>
            </a:r>
          </a:p>
          <a:p>
            <a:r>
              <a:rPr lang="en-GB" b="1" dirty="0"/>
              <a:t>Keep trying!</a:t>
            </a:r>
            <a:endParaRPr lang="en-US" dirty="0"/>
          </a:p>
          <a:p>
            <a:endParaRPr lang="en-GB" dirty="0"/>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91314773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59219"/>
            <a:ext cx="6936094" cy="489098"/>
          </a:xfrm>
        </p:spPr>
        <p:txBody>
          <a:bodyPr/>
          <a:lstStyle/>
          <a:p>
            <a:r>
              <a:rPr lang="pl-PL" dirty="0" smtClean="0"/>
              <a:t>How to sell your work</a:t>
            </a:r>
            <a:endParaRPr lang="en-GB" dirty="0"/>
          </a:p>
        </p:txBody>
      </p:sp>
      <p:sp>
        <p:nvSpPr>
          <p:cNvPr id="3" name="Content Placeholder 2"/>
          <p:cNvSpPr>
            <a:spLocks noGrp="1"/>
          </p:cNvSpPr>
          <p:nvPr>
            <p:ph idx="1"/>
          </p:nvPr>
        </p:nvSpPr>
        <p:spPr>
          <a:xfrm>
            <a:off x="288000" y="2169830"/>
            <a:ext cx="8572904" cy="4455041"/>
          </a:xfrm>
        </p:spPr>
        <p:txBody>
          <a:bodyPr>
            <a:normAutofit/>
          </a:bodyPr>
          <a:lstStyle/>
          <a:p>
            <a:pPr>
              <a:lnSpc>
                <a:spcPct val="90000"/>
              </a:lnSpc>
            </a:pPr>
            <a:r>
              <a:rPr lang="en-GB" dirty="0"/>
              <a:t>Use a </a:t>
            </a:r>
            <a:r>
              <a:rPr lang="en-GB" b="1" dirty="0"/>
              <a:t>short descriptive</a:t>
            </a:r>
            <a:r>
              <a:rPr lang="en-GB" dirty="0"/>
              <a:t> title containing main keyword – don’t mislead</a:t>
            </a:r>
          </a:p>
          <a:p>
            <a:pPr>
              <a:lnSpc>
                <a:spcPct val="90000"/>
              </a:lnSpc>
            </a:pPr>
            <a:r>
              <a:rPr lang="en-GB" dirty="0"/>
              <a:t>Write a clear and descriptive abstract containing the main keywords and following any instructions as to content and length</a:t>
            </a:r>
          </a:p>
          <a:p>
            <a:pPr>
              <a:lnSpc>
                <a:spcPct val="90000"/>
              </a:lnSpc>
            </a:pPr>
            <a:r>
              <a:rPr lang="en-GB" dirty="0"/>
              <a:t>Provide </a:t>
            </a:r>
            <a:r>
              <a:rPr lang="en-GB" b="1" dirty="0"/>
              <a:t>relevant and known</a:t>
            </a:r>
            <a:r>
              <a:rPr lang="en-GB" dirty="0"/>
              <a:t> keywords – not obscure new jargon</a:t>
            </a:r>
          </a:p>
          <a:p>
            <a:pPr>
              <a:lnSpc>
                <a:spcPct val="90000"/>
              </a:lnSpc>
            </a:pPr>
            <a:r>
              <a:rPr lang="en-GB" dirty="0"/>
              <a:t>Make your references </a:t>
            </a:r>
            <a:r>
              <a:rPr lang="en-GB" b="1" dirty="0"/>
              <a:t>complete and correct</a:t>
            </a:r>
            <a:r>
              <a:rPr lang="en-GB" dirty="0"/>
              <a:t> – vital for reference linking and citation indices</a:t>
            </a:r>
          </a:p>
          <a:p>
            <a:pPr>
              <a:lnSpc>
                <a:spcPct val="90000"/>
              </a:lnSpc>
            </a:pPr>
            <a:r>
              <a:rPr lang="en-GB" dirty="0"/>
              <a:t>All of this will make your paper more discoverable which means more dissemination and possibly more citation</a:t>
            </a:r>
          </a:p>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292581909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23308" y="0"/>
            <a:ext cx="11220172" cy="7255565"/>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774128522"/>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293688" y="2982389"/>
            <a:ext cx="8566150" cy="1361011"/>
          </a:xfrm>
        </p:spPr>
        <p:txBody>
          <a:bodyPr anchor="ctr">
            <a:normAutofit/>
          </a:bodyPr>
          <a:lstStyle/>
          <a:p>
            <a:pPr marL="0" indent="0" algn="ctr">
              <a:buNone/>
            </a:pPr>
            <a:r>
              <a:rPr lang="en-GB" sz="4800" b="1" dirty="0" smtClean="0">
                <a:solidFill>
                  <a:srgbClr val="002147"/>
                </a:solidFill>
              </a:rPr>
              <a:t>YOU DID IT!!!!!!!</a:t>
            </a:r>
            <a:endParaRPr lang="en-GB" sz="4800" b="1" dirty="0">
              <a:solidFill>
                <a:srgbClr val="002147"/>
              </a:solidFill>
            </a:endParaRPr>
          </a:p>
        </p:txBody>
      </p:sp>
    </p:spTree>
    <p:extLst>
      <p:ext uri="{BB962C8B-B14F-4D97-AF65-F5344CB8AC3E}">
        <p14:creationId xmlns:p14="http://schemas.microsoft.com/office/powerpoint/2010/main" val="435900275"/>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pPr marL="0" indent="0" algn="ctr">
              <a:buNone/>
            </a:pPr>
            <a:endParaRPr lang="en-GB" dirty="0" smtClean="0"/>
          </a:p>
          <a:p>
            <a:pPr marL="0" indent="0" algn="ctr">
              <a:buNone/>
            </a:pPr>
            <a:r>
              <a:rPr lang="pl-PL" sz="6000" dirty="0" smtClean="0"/>
              <a:t>OUP </a:t>
            </a:r>
          </a:p>
          <a:p>
            <a:pPr marL="0" indent="0" algn="ctr">
              <a:buNone/>
            </a:pPr>
            <a:r>
              <a:rPr lang="pl-PL" sz="6000" dirty="0" smtClean="0"/>
              <a:t>SUPPORTING </a:t>
            </a:r>
            <a:r>
              <a:rPr lang="en-GB" sz="6000" dirty="0" smtClean="0"/>
              <a:t>ACADEMIC </a:t>
            </a:r>
            <a:r>
              <a:rPr lang="pl-PL" sz="6000" dirty="0" smtClean="0"/>
              <a:t>RESEARCH</a:t>
            </a:r>
            <a:endParaRPr lang="en-GB" sz="6000" dirty="0"/>
          </a:p>
        </p:txBody>
      </p:sp>
    </p:spTree>
    <p:extLst>
      <p:ext uri="{BB962C8B-B14F-4D97-AF65-F5344CB8AC3E}">
        <p14:creationId xmlns:p14="http://schemas.microsoft.com/office/powerpoint/2010/main" val="31190169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EPIGEUM</a:t>
            </a:r>
            <a:endParaRPr lang="en-GB" dirty="0"/>
          </a:p>
        </p:txBody>
      </p:sp>
      <p:sp>
        <p:nvSpPr>
          <p:cNvPr id="3" name="Text Placeholder 2"/>
          <p:cNvSpPr>
            <a:spLocks noGrp="1"/>
          </p:cNvSpPr>
          <p:nvPr>
            <p:ph type="body" sz="quarter" idx="13"/>
          </p:nvPr>
        </p:nvSpPr>
        <p:spPr/>
        <p:txBody>
          <a:bodyPr/>
          <a:lstStyle/>
          <a:p>
            <a:endParaRPr lang="en-GB" dirty="0"/>
          </a:p>
        </p:txBody>
      </p:sp>
      <p:sp>
        <p:nvSpPr>
          <p:cNvPr id="4" name="Text Placeholder 3"/>
          <p:cNvSpPr>
            <a:spLocks noGrp="1"/>
          </p:cNvSpPr>
          <p:nvPr>
            <p:ph type="body" sz="quarter" idx="14"/>
          </p:nvPr>
        </p:nvSpPr>
        <p:spPr/>
        <p:txBody>
          <a:bodyPr/>
          <a:lstStyle/>
          <a:p>
            <a:r>
              <a:rPr lang="en-US" u="sng" dirty="0"/>
              <a:t>T</a:t>
            </a:r>
            <a:r>
              <a:rPr lang="en-US" u="sng" dirty="0" smtClean="0"/>
              <a:t>he</a:t>
            </a:r>
            <a:r>
              <a:rPr lang="en-US" dirty="0" smtClean="0"/>
              <a:t> leading global </a:t>
            </a:r>
            <a:r>
              <a:rPr lang="en-US" dirty="0"/>
              <a:t>provider of </a:t>
            </a:r>
            <a:r>
              <a:rPr lang="en-US" dirty="0" smtClean="0"/>
              <a:t>online training courses </a:t>
            </a:r>
            <a:r>
              <a:rPr lang="en-US" dirty="0"/>
              <a:t>designed to help universities and colleges transform </a:t>
            </a:r>
            <a:r>
              <a:rPr lang="en-US" dirty="0" smtClean="0"/>
              <a:t>their: </a:t>
            </a:r>
          </a:p>
          <a:p>
            <a:pPr lvl="1"/>
            <a:r>
              <a:rPr lang="en-US" dirty="0" smtClean="0"/>
              <a:t>teaching</a:t>
            </a:r>
            <a:endParaRPr lang="en-US" dirty="0"/>
          </a:p>
          <a:p>
            <a:pPr lvl="1"/>
            <a:r>
              <a:rPr lang="en-US" dirty="0" smtClean="0"/>
              <a:t>research</a:t>
            </a:r>
          </a:p>
          <a:p>
            <a:pPr lvl="1"/>
            <a:r>
              <a:rPr lang="en-US" dirty="0" smtClean="0"/>
              <a:t>studying</a:t>
            </a:r>
          </a:p>
          <a:p>
            <a:pPr lvl="1"/>
            <a:r>
              <a:rPr lang="en-US" dirty="0" smtClean="0"/>
              <a:t>leadership </a:t>
            </a:r>
            <a:r>
              <a:rPr lang="en-US" dirty="0"/>
              <a:t>and </a:t>
            </a:r>
            <a:r>
              <a:rPr lang="en-US" dirty="0" smtClean="0"/>
              <a:t>management</a:t>
            </a:r>
          </a:p>
          <a:p>
            <a:r>
              <a:rPr lang="en-US" dirty="0" smtClean="0"/>
              <a:t>Courses designed for teachers, researchers, and students</a:t>
            </a:r>
          </a:p>
          <a:p>
            <a:r>
              <a:rPr lang="en-US" dirty="0" smtClean="0"/>
              <a:t>Courses are developed by way of collaboration and then shared by subscription</a:t>
            </a:r>
            <a:endParaRPr lang="en-GB" dirty="0"/>
          </a:p>
        </p:txBody>
      </p:sp>
      <p:sp>
        <p:nvSpPr>
          <p:cNvPr id="6" name="Slide Number Placeholder 5"/>
          <p:cNvSpPr>
            <a:spLocks noGrp="1"/>
          </p:cNvSpPr>
          <p:nvPr>
            <p:ph type="sldNum" sz="quarter" idx="4294967295"/>
          </p:nvPr>
        </p:nvSpPr>
        <p:spPr>
          <a:xfrm>
            <a:off x="287338" y="6391275"/>
            <a:ext cx="344487" cy="360363"/>
          </a:xfrm>
          <a:prstGeom prst="rect">
            <a:avLst/>
          </a:prstGeom>
        </p:spPr>
        <p:txBody>
          <a:bodyPr/>
          <a:lstStyle/>
          <a:p>
            <a:pPr>
              <a:defRPr/>
            </a:pPr>
            <a:endParaRPr lang="en-US" dirty="0"/>
          </a:p>
        </p:txBody>
      </p:sp>
    </p:spTree>
    <p:extLst>
      <p:ext uri="{BB962C8B-B14F-4D97-AF65-F5344CB8AC3E}">
        <p14:creationId xmlns:p14="http://schemas.microsoft.com/office/powerpoint/2010/main" val="91943889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Theme1">
  <a:themeElements>
    <a:clrScheme name="Custom 8">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0054B4"/>
      </a:hlink>
      <a:folHlink>
        <a:srgbClr val="0054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8447</TotalTime>
  <Words>3417</Words>
  <Application>Microsoft Office PowerPoint</Application>
  <PresentationFormat>On-screen Show (4:3)</PresentationFormat>
  <Paragraphs>521</Paragraphs>
  <Slides>110</Slides>
  <Notes>38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110</vt:i4>
      </vt:variant>
    </vt:vector>
  </HeadingPairs>
  <TitlesOfParts>
    <vt:vector size="123" baseType="lpstr">
      <vt:lpstr>Arial Unicode MS</vt:lpstr>
      <vt:lpstr>ＭＳ Ｐゴシック</vt:lpstr>
      <vt:lpstr>Aharoni</vt:lpstr>
      <vt:lpstr>Arial</vt:lpstr>
      <vt:lpstr>Calibri</vt:lpstr>
      <vt:lpstr>Cambria</vt:lpstr>
      <vt:lpstr>Helvetica</vt:lpstr>
      <vt:lpstr>Myriad Pro</vt:lpstr>
      <vt:lpstr>OUP Swift Light</vt:lpstr>
      <vt:lpstr>OUP2 Argo</vt:lpstr>
      <vt:lpstr>Wingdings</vt:lpstr>
      <vt:lpstr>New Look</vt:lpstr>
      <vt:lpstr>4_Theme1</vt:lpstr>
      <vt:lpstr>PowerPoint Presentation</vt:lpstr>
      <vt:lpstr>The University of Oxford</vt:lpstr>
      <vt:lpstr>Oxford University and Research</vt:lpstr>
      <vt:lpstr> </vt:lpstr>
      <vt:lpstr>Our Mission</vt:lpstr>
      <vt:lpstr>A Very Short Introduction</vt:lpstr>
      <vt:lpstr> </vt:lpstr>
      <vt:lpstr>Support to Students Researchers and Academics</vt:lpstr>
      <vt:lpstr>PowerPoint Presentation</vt:lpstr>
      <vt:lpstr>PowerPoint Presentation</vt:lpstr>
      <vt:lpstr>Oxford Dictionaries </vt:lpstr>
      <vt:lpstr>PowerPoint Presentation</vt:lpstr>
      <vt:lpstr> </vt:lpstr>
      <vt:lpstr>PowerPoint Presentation</vt:lpstr>
      <vt:lpstr>PowerPoint Presentation</vt:lpstr>
      <vt:lpstr>PowerPoint Presentation</vt:lpstr>
      <vt:lpstr>PowerPoint Presentation</vt:lpstr>
      <vt:lpstr>Medicine Collection 2015</vt:lpstr>
      <vt:lpstr>PowerPoint Presentation</vt:lpstr>
      <vt:lpstr>Medicine &amp; Health</vt:lpstr>
      <vt:lpstr>Medicine &amp; Health</vt:lpstr>
      <vt:lpstr>PowerPoint Presentation</vt:lpstr>
      <vt:lpstr>PowerPoint Presentation</vt:lpstr>
      <vt:lpstr>PowerPoint Presentation</vt:lpstr>
      <vt:lpstr>Oxford’s Specialised Platforms</vt:lpstr>
      <vt:lpstr>PowerPoint Presentation</vt:lpstr>
      <vt:lpstr>PowerPoint Presentation</vt:lpstr>
      <vt:lpstr>Oxford Medicine Online</vt:lpstr>
      <vt:lpstr>Oxford Medicine Online   Platform to access and search all practical medical content.  </vt:lpstr>
      <vt:lpstr>Oxford Medicine Online</vt:lpstr>
      <vt:lpstr>Oxford Medicine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Discoverability</vt:lpstr>
      <vt:lpstr>PowerPoint Presentation</vt:lpstr>
      <vt:lpstr>Before you start………….</vt:lpstr>
      <vt:lpstr>Ideas where to start</vt:lpstr>
      <vt:lpstr>PowerPoint Presentation</vt:lpstr>
      <vt:lpstr>Be Careful:</vt:lpstr>
      <vt:lpstr>References:</vt:lpstr>
      <vt:lpstr>Oxford Bibliographies Online</vt:lpstr>
      <vt:lpstr>PowerPoint Presentation</vt:lpstr>
      <vt:lpstr>PowerPoint Presentation</vt:lpstr>
      <vt:lpstr>Think of a literature review as a  jigsaw puzzle</vt:lpstr>
      <vt:lpstr>PowerPoint Presentation</vt:lpstr>
      <vt:lpstr>PowerPoint Presentation</vt:lpstr>
      <vt:lpstr>PowerPoint Presentation</vt:lpstr>
      <vt:lpstr>PowerPoint Presentation</vt:lpstr>
      <vt:lpstr>Criteria You Might Look At:</vt:lpstr>
      <vt:lpstr>Questions to Ask Yourself  When  Choosing:</vt:lpstr>
      <vt:lpstr>PROCESS!!!!!</vt:lpstr>
      <vt:lpstr>PowerPoint Presentation</vt:lpstr>
      <vt:lpstr>Research is all about peer review</vt:lpstr>
      <vt:lpstr>The Process</vt:lpstr>
      <vt:lpstr>The Process</vt:lpstr>
      <vt:lpstr>Process 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a good paper? HINT: Editors and reviewers look for …</vt:lpstr>
      <vt:lpstr>Co-authorship?</vt:lpstr>
      <vt:lpstr>Peer Review:</vt:lpstr>
      <vt:lpstr>Plagiarism and referencing</vt:lpstr>
      <vt:lpstr>Revising</vt:lpstr>
      <vt:lpstr>Dealing with the comments:</vt:lpstr>
      <vt:lpstr>PowerPoint Presentation</vt:lpstr>
      <vt:lpstr>In case of rejection:</vt:lpstr>
      <vt:lpstr>PowerPoint Presentation</vt:lpstr>
      <vt:lpstr>If your article is rejected</vt:lpstr>
      <vt:lpstr>How to sell your work</vt:lpstr>
      <vt:lpstr>PowerPoint Presentation</vt:lpstr>
      <vt:lpstr>PowerPoint Presentation</vt:lpstr>
      <vt:lpstr>PowerPoint Presentation</vt:lpstr>
      <vt:lpstr>EPIGEUM</vt:lpstr>
      <vt:lpstr>History</vt:lpstr>
      <vt:lpstr>Facts</vt:lpstr>
      <vt:lpstr>  Our courses are used by universities worldwide</vt:lpstr>
      <vt:lpstr> Research Skills &amp; the Vitae Researcher Development Framework</vt:lpstr>
      <vt:lpstr>PowerPoint Presentation</vt:lpstr>
      <vt:lpstr>Research Skills Master Programme</vt:lpstr>
      <vt:lpstr>PowerPoint Presentation</vt:lpstr>
      <vt:lpstr>M</vt:lpstr>
      <vt:lpstr>What is the AMA Manual of Style? </vt:lpstr>
      <vt:lpstr>Linking from course packs and reading lists </vt:lpstr>
      <vt:lpstr>Any 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Nigel Lea</dc:creator>
  <cp:lastModifiedBy>DEMBOWSKI, Marcin</cp:lastModifiedBy>
  <cp:revision>316</cp:revision>
  <cp:lastPrinted>2012-05-17T13:01:50Z</cp:lastPrinted>
  <dcterms:created xsi:type="dcterms:W3CDTF">2010-07-14T07:44:25Z</dcterms:created>
  <dcterms:modified xsi:type="dcterms:W3CDTF">2016-04-19T09:10:46Z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