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38" r:id="rId2"/>
    <p:sldId id="339" r:id="rId3"/>
    <p:sldId id="340" r:id="rId4"/>
    <p:sldId id="341" r:id="rId5"/>
    <p:sldId id="342" r:id="rId6"/>
    <p:sldId id="343" r:id="rId7"/>
    <p:sldId id="344" r:id="rId8"/>
    <p:sldId id="346" r:id="rId9"/>
    <p:sldId id="348" r:id="rId10"/>
    <p:sldId id="349" r:id="rId11"/>
    <p:sldId id="265" r:id="rId12"/>
    <p:sldId id="271" r:id="rId13"/>
    <p:sldId id="282" r:id="rId14"/>
    <p:sldId id="299" r:id="rId15"/>
    <p:sldId id="280" r:id="rId16"/>
    <p:sldId id="283" r:id="rId17"/>
    <p:sldId id="284" r:id="rId18"/>
    <p:sldId id="285" r:id="rId19"/>
    <p:sldId id="293" r:id="rId20"/>
    <p:sldId id="353" r:id="rId21"/>
    <p:sldId id="303" r:id="rId22"/>
    <p:sldId id="300" r:id="rId23"/>
    <p:sldId id="286" r:id="rId24"/>
    <p:sldId id="306" r:id="rId25"/>
    <p:sldId id="331" r:id="rId26"/>
    <p:sldId id="310" r:id="rId27"/>
    <p:sldId id="319" r:id="rId28"/>
    <p:sldId id="320" r:id="rId29"/>
    <p:sldId id="301" r:id="rId30"/>
    <p:sldId id="336" r:id="rId31"/>
    <p:sldId id="33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40" userDrawn="1">
          <p15:clr>
            <a:srgbClr val="A4A3A4"/>
          </p15:clr>
        </p15:guide>
        <p15:guide id="2" orient="horz" pos="4320" userDrawn="1">
          <p15:clr>
            <a:srgbClr val="A4A3A4"/>
          </p15:clr>
        </p15:guide>
        <p15:guide id="3" pos="3683">
          <p15:clr>
            <a:srgbClr val="A4A3A4"/>
          </p15:clr>
        </p15:guide>
        <p15:guide id="4" pos="598">
          <p15:clr>
            <a:srgbClr val="A4A3A4"/>
          </p15:clr>
        </p15:guide>
        <p15:guide id="5" pos="5759">
          <p15:clr>
            <a:srgbClr val="A4A3A4"/>
          </p15:clr>
        </p15:guide>
        <p15:guide id="6" orient="horz" pos="466">
          <p15:clr>
            <a:srgbClr val="A4A3A4"/>
          </p15:clr>
        </p15:guide>
        <p15:guide id="7" pos="331">
          <p15:clr>
            <a:srgbClr val="A4A3A4"/>
          </p15:clr>
        </p15:guide>
        <p15:guide id="8" pos="30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CBC"/>
    <a:srgbClr val="00BDC2"/>
    <a:srgbClr val="4C7AD7"/>
    <a:srgbClr val="854385"/>
    <a:srgbClr val="AC5CAC"/>
    <a:srgbClr val="2857B6"/>
    <a:srgbClr val="392C62"/>
    <a:srgbClr val="443474"/>
    <a:srgbClr val="38B281"/>
    <a:srgbClr val="C7D1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111" autoAdjust="0"/>
    <p:restoredTop sz="96433" autoAdjust="0"/>
  </p:normalViewPr>
  <p:slideViewPr>
    <p:cSldViewPr snapToGrid="0">
      <p:cViewPr>
        <p:scale>
          <a:sx n="110" d="100"/>
          <a:sy n="110" d="100"/>
        </p:scale>
        <p:origin x="-150" y="684"/>
      </p:cViewPr>
      <p:guideLst>
        <p:guide orient="horz" pos="640"/>
        <p:guide orient="horz" pos="4320"/>
        <p:guide orient="horz" pos="466"/>
        <p:guide pos="3683"/>
        <p:guide pos="598"/>
        <p:guide pos="5759"/>
        <p:guide pos="331"/>
        <p:guide pos="300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38E7B-F188-45FE-8D83-0606005D0424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1C208-1B13-47B6-902E-21843C606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2723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C50B9-8914-4D08-86D6-643F319DCBCC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z="14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566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6F8AD9-BA8D-4DF8-AD15-5BB2A83E04D5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z="14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441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C208-1B13-47B6-902E-21843C606DE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0326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C208-1B13-47B6-902E-21843C606DE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5206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C208-1B13-47B6-902E-21843C606DE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7732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Раздел «Ресурсы библиотек» содержит ссылки на  Электронные информационные ресурсы, которые направлены прежде всего на раскрытие фондов библиотек в интересах национальной истории, культуры, науки, образования, способствуют популяризации богатого и уникального документного и книжного наследия.    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C208-1B13-47B6-902E-21843C606DE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241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9E56B-5F24-4DD8-8E71-2969DAAF7050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z="14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15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9E56B-5F24-4DD8-8E71-2969DAAF7050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z="14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947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D755-C100-4918-82F3-DD84C6745149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eaLnBrk="1" hangingPunct="1"/>
            <a:endParaRPr lang="ru-RU" altLang="ru-RU" sz="14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708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2AF7CA-4707-48BC-B4FE-AB2DDFC4B54E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z="14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068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F29D8-E823-46EA-BC35-496581153F50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z="14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00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2353CC-8F83-4BF8-8D28-2AC9908166CD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z="14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1516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11DE1C-660A-419F-B9D5-543CB0E0CE77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z="14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073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545126-4529-4581-AEB5-EC2D82CE1A43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z="14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93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5EEE-4859-40EE-BF2F-01107559917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D1B-60B5-4647-86F0-F1692F6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5EEE-4859-40EE-BF2F-01107559917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D1B-60B5-4647-86F0-F1692F6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5EEE-4859-40EE-BF2F-01107559917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D1B-60B5-4647-86F0-F1692F6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5EEE-4859-40EE-BF2F-01107559917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D1B-60B5-4647-86F0-F1692F6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5EEE-4859-40EE-BF2F-01107559917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D1B-60B5-4647-86F0-F1692F6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5EEE-4859-40EE-BF2F-01107559917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D1B-60B5-4647-86F0-F1692F6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5EEE-4859-40EE-BF2F-01107559917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D1B-60B5-4647-86F0-F1692F6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5EEE-4859-40EE-BF2F-01107559917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D1B-60B5-4647-86F0-F1692F6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5EEE-4859-40EE-BF2F-01107559917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D1B-60B5-4647-86F0-F1692F6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5EEE-4859-40EE-BF2F-01107559917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D1B-60B5-4647-86F0-F1692F6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5EEE-4859-40EE-BF2F-01107559917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D1B-60B5-4647-86F0-F1692F6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99CF"/>
            </a:gs>
            <a:gs pos="65000">
              <a:srgbClr val="00C1C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25EEE-4859-40EE-BF2F-01107559917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75D1B-60B5-4647-86F0-F1692F6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2.png"/><Relationship Id="rId18" Type="http://schemas.openxmlformats.org/officeDocument/2006/relationships/image" Target="../media/image96.png"/><Relationship Id="rId3" Type="http://schemas.openxmlformats.org/officeDocument/2006/relationships/image" Target="../media/image1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hyperlink" Target="http://wiw-goub.iatp.by/index.html" TargetMode="External"/><Relationship Id="rId15" Type="http://schemas.openxmlformats.org/officeDocument/2006/relationships/image" Target="../media/image93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0.jpeg"/><Relationship Id="rId7" Type="http://schemas.openxmlformats.org/officeDocument/2006/relationships/image" Target="../media/image1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98.jpeg"/><Relationship Id="rId10" Type="http://schemas.openxmlformats.org/officeDocument/2006/relationships/image" Target="../media/image125.jpeg"/><Relationship Id="rId4" Type="http://schemas.openxmlformats.org/officeDocument/2006/relationships/image" Target="../media/image115.png"/><Relationship Id="rId9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.jpe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emf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2.png"/><Relationship Id="rId9" Type="http://schemas.openxmlformats.org/officeDocument/2006/relationships/image" Target="../media/image38.jpe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26" Type="http://schemas.openxmlformats.org/officeDocument/2006/relationships/image" Target="../media/image60.png"/><Relationship Id="rId39" Type="http://schemas.openxmlformats.org/officeDocument/2006/relationships/image" Target="../media/image69.jpeg"/><Relationship Id="rId3" Type="http://schemas.openxmlformats.org/officeDocument/2006/relationships/image" Target="../media/image1.jpeg"/><Relationship Id="rId21" Type="http://schemas.openxmlformats.org/officeDocument/2006/relationships/hyperlink" Target="http://spiedigitallibrary.aip.org/" TargetMode="External"/><Relationship Id="rId34" Type="http://schemas.openxmlformats.org/officeDocument/2006/relationships/image" Target="../media/image65.png"/><Relationship Id="rId42" Type="http://schemas.openxmlformats.org/officeDocument/2006/relationships/image" Target="../media/image72.jpeg"/><Relationship Id="rId47" Type="http://schemas.openxmlformats.org/officeDocument/2006/relationships/image" Target="../media/image77.jpeg"/><Relationship Id="rId7" Type="http://schemas.openxmlformats.org/officeDocument/2006/relationships/hyperlink" Target="http://polpred.com/" TargetMode="External"/><Relationship Id="rId12" Type="http://schemas.openxmlformats.org/officeDocument/2006/relationships/image" Target="../media/image52.png"/><Relationship Id="rId17" Type="http://schemas.openxmlformats.org/officeDocument/2006/relationships/hyperlink" Target="http://www.future-science-group.com/" TargetMode="External"/><Relationship Id="rId25" Type="http://schemas.openxmlformats.org/officeDocument/2006/relationships/hyperlink" Target="http://www.oecd-ilibrary.org/;jsessionid=3lti8p1ok87i8.delta" TargetMode="External"/><Relationship Id="rId33" Type="http://schemas.openxmlformats.org/officeDocument/2006/relationships/image" Target="../media/image64.jpeg"/><Relationship Id="rId38" Type="http://schemas.openxmlformats.org/officeDocument/2006/relationships/image" Target="../media/image68.jpeg"/><Relationship Id="rId46" Type="http://schemas.openxmlformats.org/officeDocument/2006/relationships/image" Target="../media/image7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29" Type="http://schemas.openxmlformats.org/officeDocument/2006/relationships/image" Target="../media/image62.png"/><Relationship Id="rId41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hyperlink" Target="http://library.pressdisplay.com/" TargetMode="External"/><Relationship Id="rId24" Type="http://schemas.openxmlformats.org/officeDocument/2006/relationships/image" Target="../media/image59.jpeg"/><Relationship Id="rId32" Type="http://schemas.openxmlformats.org/officeDocument/2006/relationships/hyperlink" Target="http://www.journals.cambridge.org/" TargetMode="External"/><Relationship Id="rId37" Type="http://schemas.openxmlformats.org/officeDocument/2006/relationships/image" Target="../media/image67.wmf"/><Relationship Id="rId40" Type="http://schemas.openxmlformats.org/officeDocument/2006/relationships/image" Target="../media/image70.jpeg"/><Relationship Id="rId45" Type="http://schemas.openxmlformats.org/officeDocument/2006/relationships/image" Target="../media/image75.png"/><Relationship Id="rId5" Type="http://schemas.openxmlformats.org/officeDocument/2006/relationships/hyperlink" Target="http://www.jstor.org/" TargetMode="External"/><Relationship Id="rId15" Type="http://schemas.openxmlformats.org/officeDocument/2006/relationships/hyperlink" Target="http://www.icevirtuallibrary.com/content/journals" TargetMode="External"/><Relationship Id="rId23" Type="http://schemas.openxmlformats.org/officeDocument/2006/relationships/hyperlink" Target="http://thejns.org/" TargetMode="External"/><Relationship Id="rId28" Type="http://schemas.openxmlformats.org/officeDocument/2006/relationships/hyperlink" Target="http://www.lexisnexis.com/" TargetMode="External"/><Relationship Id="rId36" Type="http://schemas.openxmlformats.org/officeDocument/2006/relationships/hyperlink" Target="http://www.oxfordscholarship.com/oso/public/index.html" TargetMode="External"/><Relationship Id="rId10" Type="http://schemas.openxmlformats.org/officeDocument/2006/relationships/image" Target="../media/image51.png"/><Relationship Id="rId19" Type="http://schemas.openxmlformats.org/officeDocument/2006/relationships/hyperlink" Target="http://alexanderstreet.com/" TargetMode="External"/><Relationship Id="rId31" Type="http://schemas.openxmlformats.org/officeDocument/2006/relationships/image" Target="../media/image63.jpeg"/><Relationship Id="rId44" Type="http://schemas.openxmlformats.org/officeDocument/2006/relationships/image" Target="../media/image74.png"/><Relationship Id="rId4" Type="http://schemas.openxmlformats.org/officeDocument/2006/relationships/image" Target="../media/image48.png"/><Relationship Id="rId9" Type="http://schemas.openxmlformats.org/officeDocument/2006/relationships/hyperlink" Target="http://site.ebrary.com/lib/academiccompletetitles/home.action" TargetMode="External"/><Relationship Id="rId14" Type="http://schemas.openxmlformats.org/officeDocument/2006/relationships/image" Target="../media/image54.png"/><Relationship Id="rId22" Type="http://schemas.openxmlformats.org/officeDocument/2006/relationships/image" Target="../media/image58.png"/><Relationship Id="rId27" Type="http://schemas.openxmlformats.org/officeDocument/2006/relationships/image" Target="../media/image61.png"/><Relationship Id="rId30" Type="http://schemas.openxmlformats.org/officeDocument/2006/relationships/hyperlink" Target="http://www.oxfordjournals.org/" TargetMode="External"/><Relationship Id="rId35" Type="http://schemas.openxmlformats.org/officeDocument/2006/relationships/image" Target="../media/image66.png"/><Relationship Id="rId43" Type="http://schemas.openxmlformats.org/officeDocument/2006/relationships/image" Target="../media/image73.jpeg"/><Relationship Id="rId48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2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20"/>
          <p:cNvSpPr txBox="1">
            <a:spLocks noChangeArrowheads="1"/>
          </p:cNvSpPr>
          <p:nvPr/>
        </p:nvSpPr>
        <p:spPr bwMode="auto">
          <a:xfrm>
            <a:off x="647700" y="2697540"/>
            <a:ext cx="7848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200" b="1" dirty="0" smtClean="0">
                <a:latin typeface="Segoe UI" pitchFamily="34" charset="0"/>
                <a:cs typeface="Segoe UI" pitchFamily="34" charset="0"/>
              </a:rPr>
              <a:t>Виртуальный читальный зал Национальной библиотеки Беларуси</a:t>
            </a:r>
            <a:r>
              <a:rPr lang="en-US" sz="3200" b="1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3200" b="1" dirty="0" smtClean="0">
                <a:latin typeface="Segoe UI" pitchFamily="34" charset="0"/>
                <a:cs typeface="Segoe UI" pitchFamily="34" charset="0"/>
              </a:rPr>
              <a:t>для </a:t>
            </a:r>
            <a:r>
              <a:rPr lang="ru-RU" sz="3200" b="1" dirty="0" smtClean="0">
                <a:latin typeface="Segoe UI" pitchFamily="34" charset="0"/>
                <a:cs typeface="Segoe UI" pitchFamily="34" charset="0"/>
              </a:rPr>
              <a:t>вузовских </a:t>
            </a:r>
            <a:r>
              <a:rPr lang="ru-RU" sz="3200" b="1" dirty="0" smtClean="0">
                <a:latin typeface="Segoe UI" pitchFamily="34" charset="0"/>
                <a:cs typeface="Segoe UI" pitchFamily="34" charset="0"/>
              </a:rPr>
              <a:t>библиотек</a:t>
            </a:r>
            <a:endParaRPr lang="ru-RU" sz="3200" b="1" dirty="0">
              <a:latin typeface="Segoe UI" pitchFamily="34" charset="0"/>
              <a:cs typeface="Segoe UI" pitchFamily="34" charset="0"/>
            </a:endParaRPr>
          </a:p>
        </p:txBody>
      </p:sp>
      <p:grpSp>
        <p:nvGrpSpPr>
          <p:cNvPr id="2" name="Группа 11"/>
          <p:cNvGrpSpPr/>
          <p:nvPr/>
        </p:nvGrpSpPr>
        <p:grpSpPr>
          <a:xfrm>
            <a:off x="6019800" y="381002"/>
            <a:ext cx="3124200" cy="739222"/>
            <a:chOff x="6019800" y="533396"/>
            <a:chExt cx="3124200" cy="739223"/>
          </a:xfrm>
          <a:gradFill>
            <a:gsLst>
              <a:gs pos="0">
                <a:srgbClr val="0062F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B7EC"/>
              </a:gs>
            </a:gsLst>
            <a:lin ang="2700000" scaled="0"/>
          </a:gradFill>
        </p:grpSpPr>
        <p:sp>
          <p:nvSpPr>
            <p:cNvPr id="19" name="TextBox 18"/>
            <p:cNvSpPr txBox="1"/>
            <p:nvPr/>
          </p:nvSpPr>
          <p:spPr>
            <a:xfrm>
              <a:off x="6934200" y="533400"/>
              <a:ext cx="2209800" cy="73866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Виртуальный 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читальный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зал НББ</a:t>
              </a:r>
            </a:p>
          </p:txBody>
        </p:sp>
        <p:sp>
          <p:nvSpPr>
            <p:cNvPr id="11" name="Прямоугольный треугольник 10"/>
            <p:cNvSpPr/>
            <p:nvPr/>
          </p:nvSpPr>
          <p:spPr>
            <a:xfrm rot="16200000">
              <a:off x="6107388" y="445808"/>
              <a:ext cx="739223" cy="914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2052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553200" y="38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3" name="AutoShape 15" descr="https://govorim.by/uploads/posts/2014-07/14062310942.jpe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 descr="\\nlb.by\export\DOCUMENTS\dolgy_r_v\My Documents\My Pictures\Рисунок33.png"/>
          <p:cNvPicPr>
            <a:picLocks noChangeAspect="1" noChangeArrowheads="1"/>
          </p:cNvPicPr>
          <p:nvPr/>
        </p:nvPicPr>
        <p:blipFill>
          <a:blip r:embed="rId4"/>
          <a:srcRect b="74081"/>
          <a:stretch>
            <a:fillRect/>
          </a:stretch>
        </p:blipFill>
        <p:spPr bwMode="auto">
          <a:xfrm>
            <a:off x="-4762" y="6172200"/>
            <a:ext cx="9155113" cy="69373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6019800" y="381000"/>
            <a:ext cx="3124200" cy="739223"/>
            <a:chOff x="6019800" y="533396"/>
            <a:chExt cx="3124200" cy="739223"/>
          </a:xfrm>
          <a:gradFill>
            <a:gsLst>
              <a:gs pos="0">
                <a:srgbClr val="0062F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B7EC"/>
              </a:gs>
            </a:gsLst>
            <a:lin ang="2700000" scaled="0"/>
          </a:gradFill>
        </p:grpSpPr>
        <p:sp>
          <p:nvSpPr>
            <p:cNvPr id="19" name="TextBox 18"/>
            <p:cNvSpPr txBox="1"/>
            <p:nvPr/>
          </p:nvSpPr>
          <p:spPr>
            <a:xfrm>
              <a:off x="6934200" y="533400"/>
              <a:ext cx="2209800" cy="73866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indent="536575">
                <a:defRPr/>
              </a:pPr>
              <a:r>
                <a:rPr lang="ru-RU" sz="1400" smtClean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Виртуальный </a:t>
              </a:r>
            </a:p>
            <a:p>
              <a:pPr indent="536575">
                <a:defRPr/>
              </a:pPr>
              <a:r>
                <a:rPr lang="ru-RU" sz="1400" smtClean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читальный</a:t>
              </a:r>
            </a:p>
            <a:p>
              <a:pPr indent="536575">
                <a:defRPr/>
              </a:pPr>
              <a:r>
                <a:rPr lang="ru-RU" sz="1400" smtClean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зал НББ</a:t>
              </a:r>
            </a:p>
          </p:txBody>
        </p:sp>
        <p:sp>
          <p:nvSpPr>
            <p:cNvPr id="11" name="Прямоугольный треугольник 10"/>
            <p:cNvSpPr/>
            <p:nvPr/>
          </p:nvSpPr>
          <p:spPr>
            <a:xfrm rot="16200000">
              <a:off x="6107388" y="445808"/>
              <a:ext cx="739223" cy="914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32771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553200" y="38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5"/>
          <p:cNvGrpSpPr/>
          <p:nvPr/>
        </p:nvGrpSpPr>
        <p:grpSpPr>
          <a:xfrm>
            <a:off x="0" y="381004"/>
            <a:ext cx="6096001" cy="739223"/>
            <a:chOff x="152400" y="762000"/>
            <a:chExt cx="3493214" cy="739223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grpSpPr>
        <p:sp>
          <p:nvSpPr>
            <p:cNvPr id="14" name="Прямоугольный треугольник 13"/>
            <p:cNvSpPr/>
            <p:nvPr/>
          </p:nvSpPr>
          <p:spPr>
            <a:xfrm rot="16200000" flipH="1" flipV="1">
              <a:off x="3015295" y="870905"/>
              <a:ext cx="739223" cy="5214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52400" y="762000"/>
              <a:ext cx="2971800" cy="73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6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Ресурсы организаций-партнеров </a:t>
              </a:r>
            </a:p>
            <a:p>
              <a:pPr algn="ctr" eaLnBrk="1" hangingPunct="1">
                <a:defRPr/>
              </a:pPr>
              <a:r>
                <a:rPr lang="ru-RU" sz="16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Национальной библиотеки Беларуси по ВЧЗ</a:t>
              </a:r>
              <a:endPara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32776" name="Picture 14"/>
          <p:cNvPicPr>
            <a:picLocks noChangeAspect="1" noChangeArrowheads="1"/>
          </p:cNvPicPr>
          <p:nvPr/>
        </p:nvPicPr>
        <p:blipFill>
          <a:blip r:embed="rId4"/>
          <a:srcRect t="1888"/>
          <a:stretch>
            <a:fillRect/>
          </a:stretch>
        </p:blipFill>
        <p:spPr bwMode="auto">
          <a:xfrm>
            <a:off x="4902639" y="1387933"/>
            <a:ext cx="3174561" cy="89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21" descr="на главную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744" y="3446564"/>
            <a:ext cx="4114800" cy="63494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2780" name="Picture 15"/>
          <p:cNvPicPr>
            <a:picLocks noChangeAspect="1" noChangeArrowheads="1"/>
          </p:cNvPicPr>
          <p:nvPr/>
        </p:nvPicPr>
        <p:blipFill>
          <a:blip r:embed="rId7"/>
          <a:srcRect t="16354" r="6195" b="19303"/>
          <a:stretch>
            <a:fillRect/>
          </a:stretch>
        </p:blipFill>
        <p:spPr bwMode="auto">
          <a:xfrm>
            <a:off x="4724400" y="3411792"/>
            <a:ext cx="3733800" cy="70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23"/>
          <p:cNvGrpSpPr/>
          <p:nvPr/>
        </p:nvGrpSpPr>
        <p:grpSpPr>
          <a:xfrm>
            <a:off x="685800" y="2438400"/>
            <a:ext cx="3733800" cy="838200"/>
            <a:chOff x="609600" y="2362200"/>
            <a:chExt cx="3886200" cy="838200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609600" y="2362200"/>
              <a:ext cx="3886200" cy="838200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782" name="Picture 14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9150" y="2475454"/>
              <a:ext cx="628650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Прямоугольник 21"/>
            <p:cNvSpPr/>
            <p:nvPr/>
          </p:nvSpPr>
          <p:spPr>
            <a:xfrm>
              <a:off x="1295400" y="2491800"/>
              <a:ext cx="3124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Літаратурны музей </a:t>
              </a:r>
            </a:p>
            <a:p>
              <a:pPr algn="ctr"/>
              <a:r>
                <a:rPr lang="ru-RU" sz="1600" b="1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«Два таланта – две судьбы»</a:t>
              </a:r>
              <a:endParaRPr lang="ru-RU" sz="1600" b="1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8195" name="Picture 3" descr="\\nlb.by\export\DOCUMENTS\dolgy_r_v\My Documents\My Pictures\Рисунок1434.png"/>
          <p:cNvPicPr>
            <a:picLocks noChangeAspect="1" noChangeArrowheads="1"/>
          </p:cNvPicPr>
          <p:nvPr/>
        </p:nvPicPr>
        <p:blipFill>
          <a:blip r:embed="rId10" cstate="print"/>
          <a:srcRect t="6667"/>
          <a:stretch>
            <a:fillRect/>
          </a:stretch>
        </p:blipFill>
        <p:spPr bwMode="auto">
          <a:xfrm>
            <a:off x="838200" y="1295400"/>
            <a:ext cx="3429000" cy="1004219"/>
          </a:xfrm>
          <a:prstGeom prst="rect">
            <a:avLst/>
          </a:prstGeom>
          <a:noFill/>
        </p:spPr>
      </p:pic>
      <p:pic>
        <p:nvPicPr>
          <p:cNvPr id="16394" name="Picture 10" descr="http://centrbibl.grodno.by/images/persony_banner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77000" y="4343400"/>
            <a:ext cx="1905000" cy="762000"/>
          </a:xfrm>
          <a:prstGeom prst="rect">
            <a:avLst/>
          </a:prstGeom>
          <a:noFill/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6200" y="5257800"/>
            <a:ext cx="2819400" cy="76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 descr="\\nlb.by\export\DOCUMENTS\dolgy_r_v\My Documents\My Pictures\Рисунок33.png"/>
          <p:cNvPicPr>
            <a:picLocks noChangeAspect="1" noChangeArrowheads="1"/>
          </p:cNvPicPr>
          <p:nvPr/>
        </p:nvPicPr>
        <p:blipFill>
          <a:blip r:embed="rId13"/>
          <a:srcRect b="74081"/>
          <a:stretch>
            <a:fillRect/>
          </a:stretch>
        </p:blipFill>
        <p:spPr bwMode="auto">
          <a:xfrm>
            <a:off x="-4763" y="6162675"/>
            <a:ext cx="9155113" cy="693738"/>
          </a:xfrm>
          <a:prstGeom prst="rect">
            <a:avLst/>
          </a:prstGeom>
          <a:noFill/>
        </p:spPr>
      </p:pic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24400" y="2442259"/>
            <a:ext cx="3581400" cy="83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3400" y="4259931"/>
            <a:ext cx="2633663" cy="69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0" name="Picture 4" descr="http://www.lib-krugloe.mogilev.by/belnames/images/TITBD.jpg"/>
          <p:cNvPicPr>
            <a:picLocks noChangeAspect="1" noChangeArrowheads="1"/>
          </p:cNvPicPr>
          <p:nvPr/>
        </p:nvPicPr>
        <p:blipFill>
          <a:blip r:embed="rId16"/>
          <a:srcRect l="14667" r="17333"/>
          <a:stretch>
            <a:fillRect/>
          </a:stretch>
        </p:blipFill>
        <p:spPr bwMode="auto">
          <a:xfrm>
            <a:off x="3429000" y="4343401"/>
            <a:ext cx="2819400" cy="552824"/>
          </a:xfrm>
          <a:prstGeom prst="rect">
            <a:avLst/>
          </a:prstGeom>
          <a:noFill/>
        </p:spPr>
      </p:pic>
      <p:pic>
        <p:nvPicPr>
          <p:cNvPr id="55302" name="Picture 6" descr="http://www.lib-krichev.mogilev.by/template/style/images/logo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858000" y="5257800"/>
            <a:ext cx="1949522" cy="838200"/>
          </a:xfrm>
          <a:prstGeom prst="rect">
            <a:avLst/>
          </a:prstGeom>
          <a:noFill/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18"/>
          <a:srcRect l="624" t="5556" r="405" b="5556"/>
          <a:stretch>
            <a:fillRect/>
          </a:stretch>
        </p:blipFill>
        <p:spPr bwMode="auto">
          <a:xfrm>
            <a:off x="304800" y="5334000"/>
            <a:ext cx="3505200" cy="52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\\nlb\export\STUFF\OKV\Птица0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8226" y="-103730"/>
            <a:ext cx="4914900" cy="6952205"/>
          </a:xfrm>
          <a:prstGeom prst="rect">
            <a:avLst/>
          </a:prstGeom>
          <a:ln>
            <a:noFill/>
          </a:ln>
          <a:effectLst>
            <a:outerShdw blurRad="152400" dist="139700" dir="2700000" sx="99000" sy="99000" algn="tl" rotWithShape="0">
              <a:prstClr val="black">
                <a:alpha val="23000"/>
              </a:prstClr>
            </a:outerShdw>
          </a:effectLst>
        </p:spPr>
      </p:pic>
      <p:sp>
        <p:nvSpPr>
          <p:cNvPr id="1026" name="AutoShape 2" descr="Neuroscience, baby presentation keynote design marketing bra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2" name="AutoShape 2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4" name="AutoShape 2" descr="image descrip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13026" y="1693500"/>
            <a:ext cx="74642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Беларусь</a:t>
            </a:r>
          </a:p>
          <a:p>
            <a:r>
              <a:rPr lang="ru-RU" sz="5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в информационном пространстве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32977" y="27363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01197" y="4480868"/>
            <a:ext cx="5317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Веб-навигатор по белорусоведческ</a:t>
            </a:r>
            <a:r>
              <a:rPr lang="ru-RU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им ресурсам</a:t>
            </a:r>
            <a:endParaRPr lang="ru-RU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131218" y="4612844"/>
            <a:ext cx="499621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8" name="AutoShape 4" descr="https://yesbelarus.com/usersdata/tumb_cache/6d74c604d7060d048f1e081931597269.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1041307" y="540667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1041307" y="344277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1041307" y="5995665"/>
            <a:ext cx="2632686" cy="565907"/>
          </a:xfrm>
          <a:prstGeom prst="flowChartAlternateProcess">
            <a:avLst/>
          </a:prstGeom>
          <a:noFill/>
          <a:ln>
            <a:noFill/>
          </a:ln>
          <a:effectLst>
            <a:outerShdw blurRad="3556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https://infocenter.nlb.by/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Neuroscience, baby presentation keynote design marketing bra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2" name="AutoShape 2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4" name="AutoShape 2" descr="image descrip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https://yesbelarus.com/usersdata/tumb_cache/6d74c604d7060d048f1e081931597269.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3" name="AutoShape 7" descr="https://klika-tech.com/images/8f72f6ec.minsk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https://wtcmoscow.ru/news/prodolzhaya-rabotu-e-m-primakova/primakovskie-chteniya/10baf64791faef6ed7a38ea64cb317d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7062"/>
            <a:ext cx="9144000" cy="636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5428" y="1859340"/>
            <a:ext cx="4655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Общая информация</a:t>
            </a:r>
            <a:endParaRPr lang="ru-RU" sz="4800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47018" y="1736753"/>
            <a:ext cx="499621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2" descr="Neuroscience, baby presentation keynote design marketing brains"/>
          <p:cNvSpPr>
            <a:spLocks noChangeAspect="1" noChangeArrowheads="1"/>
          </p:cNvSpPr>
          <p:nvPr/>
        </p:nvSpPr>
        <p:spPr bwMode="auto">
          <a:xfrm>
            <a:off x="2063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2063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2063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" descr="image description"/>
          <p:cNvSpPr>
            <a:spLocks noChangeAspect="1" noChangeArrowheads="1"/>
          </p:cNvSpPr>
          <p:nvPr/>
        </p:nvSpPr>
        <p:spPr bwMode="auto">
          <a:xfrm>
            <a:off x="2063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https://yesbelarus.com/usersdata/tumb_cache/6d74c604d7060d048f1e081931597269.pic"/>
          <p:cNvSpPr>
            <a:spLocks noChangeAspect="1" noChangeArrowheads="1"/>
          </p:cNvSpPr>
          <p:nvPr/>
        </p:nvSpPr>
        <p:spPr bwMode="auto">
          <a:xfrm>
            <a:off x="2063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7" descr="https://klika-tech.com/images/8f72f6ec.minsk.png"/>
          <p:cNvSpPr>
            <a:spLocks noChangeAspect="1" noChangeArrowheads="1"/>
          </p:cNvSpPr>
          <p:nvPr/>
        </p:nvSpPr>
        <p:spPr bwMode="auto">
          <a:xfrm>
            <a:off x="2063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wtcmoscow.ru/news/prodolzhaya-rabotu-e-m-primakova/primakovskie-chteniya/10baf64791faef6ed7a38ea64cb317de.jpg"/>
          <p:cNvSpPr>
            <a:spLocks noChangeAspect="1" noChangeArrowheads="1"/>
          </p:cNvSpPr>
          <p:nvPr/>
        </p:nvSpPr>
        <p:spPr bwMode="auto">
          <a:xfrm>
            <a:off x="2063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55202" y="29268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8775700" y="5816600"/>
            <a:ext cx="346249" cy="8217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05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Фота БЕЛТА</a:t>
            </a:r>
            <a:endParaRPr lang="ru-RU" sz="105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26" name="Picture 2" descr="D:\Презентации\книжная ярмарка 2019\217288_10-kitayskie-zhurnalisty-posetili-nesvizhskiy-zamok.jpg"/>
          <p:cNvPicPr>
            <a:picLocks noChangeAspect="1" noChangeArrowheads="1"/>
          </p:cNvPicPr>
          <p:nvPr/>
        </p:nvPicPr>
        <p:blipFill>
          <a:blip r:embed="rId3" cstate="print"/>
          <a:srcRect l="21482" r="35910"/>
          <a:stretch>
            <a:fillRect/>
          </a:stretch>
        </p:blipFill>
        <p:spPr bwMode="auto">
          <a:xfrm>
            <a:off x="4760913" y="1"/>
            <a:ext cx="4383087" cy="6857999"/>
          </a:xfrm>
          <a:prstGeom prst="rect">
            <a:avLst/>
          </a:prstGeom>
          <a:noFill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35428" y="3599543"/>
            <a:ext cx="402045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государственные символы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территория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численность населения 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языки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климат 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исторические сведения </a:t>
            </a:r>
            <a:endParaRPr lang="ru-RU" sz="16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1041307" y="540667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3" name="Прямоугольник 3"/>
          <p:cNvSpPr>
            <a:spLocks noChangeArrowheads="1"/>
          </p:cNvSpPr>
          <p:nvPr/>
        </p:nvSpPr>
        <p:spPr bwMode="auto">
          <a:xfrm>
            <a:off x="1041307" y="344277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2063" y="2003803"/>
            <a:ext cx="4071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Государство и право </a:t>
            </a:r>
            <a:endParaRPr lang="ru-RU" sz="4800" b="1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176024" y="1728816"/>
            <a:ext cx="499621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2" descr="Neuroscience, baby presentation keynote design marketing brains"/>
          <p:cNvSpPr>
            <a:spLocks noChangeAspect="1" noChangeArrowheads="1"/>
          </p:cNvSpPr>
          <p:nvPr/>
        </p:nvSpPr>
        <p:spPr bwMode="auto">
          <a:xfrm>
            <a:off x="4835381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4835381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4835381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" descr="image description"/>
          <p:cNvSpPr>
            <a:spLocks noChangeAspect="1" noChangeArrowheads="1"/>
          </p:cNvSpPr>
          <p:nvPr/>
        </p:nvSpPr>
        <p:spPr bwMode="auto">
          <a:xfrm>
            <a:off x="4835381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https://yesbelarus.com/usersdata/tumb_cache/6d74c604d7060d048f1e081931597269.pic"/>
          <p:cNvSpPr>
            <a:spLocks noChangeAspect="1" noChangeArrowheads="1"/>
          </p:cNvSpPr>
          <p:nvPr/>
        </p:nvSpPr>
        <p:spPr bwMode="auto">
          <a:xfrm>
            <a:off x="4835381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7" descr="https://klika-tech.com/images/8f72f6ec.minsk.png"/>
          <p:cNvSpPr>
            <a:spLocks noChangeAspect="1" noChangeArrowheads="1"/>
          </p:cNvSpPr>
          <p:nvPr/>
        </p:nvSpPr>
        <p:spPr bwMode="auto">
          <a:xfrm>
            <a:off x="4835381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wtcmoscow.ru/news/prodolzhaya-rabotu-e-m-primakova/primakovskie-chteniya/10baf64791faef6ed7a38ea64cb317de.jpg"/>
          <p:cNvSpPr>
            <a:spLocks noChangeAspect="1" noChangeArrowheads="1"/>
          </p:cNvSpPr>
          <p:nvPr/>
        </p:nvSpPr>
        <p:spPr bwMode="auto">
          <a:xfrm>
            <a:off x="4835381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15"/>
          <p:cNvSpPr>
            <a:spLocks noChangeArrowheads="1"/>
          </p:cNvSpPr>
          <p:nvPr/>
        </p:nvSpPr>
        <p:spPr bwMode="auto">
          <a:xfrm>
            <a:off x="5072063" y="3952876"/>
            <a:ext cx="3462337" cy="80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Система государственного 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устройства Республики Беларусь, 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актуальная правовая информация</a:t>
            </a:r>
          </a:p>
        </p:txBody>
      </p:sp>
      <p:pic>
        <p:nvPicPr>
          <p:cNvPr id="9219" name="Picture 3" descr="D:\Презентации\книжная ярмарка 2019\5a_214573_08-dom-pravitelstva.jpg"/>
          <p:cNvPicPr>
            <a:picLocks noChangeAspect="1" noChangeArrowheads="1"/>
          </p:cNvPicPr>
          <p:nvPr/>
        </p:nvPicPr>
        <p:blipFill>
          <a:blip r:embed="rId2" cstate="print"/>
          <a:srcRect l="25888" r="31645"/>
          <a:stretch>
            <a:fillRect/>
          </a:stretch>
        </p:blipFill>
        <p:spPr bwMode="auto">
          <a:xfrm>
            <a:off x="0" y="0"/>
            <a:ext cx="4383087" cy="6858000"/>
          </a:xfrm>
          <a:prstGeom prst="rect">
            <a:avLst/>
          </a:prstGeom>
          <a:noFill/>
        </p:spPr>
      </p:pic>
      <p:pic>
        <p:nvPicPr>
          <p:cNvPr id="22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5084208" y="284752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5689507" y="550192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4" name="Прямоугольник 3"/>
          <p:cNvSpPr>
            <a:spLocks noChangeArrowheads="1"/>
          </p:cNvSpPr>
          <p:nvPr/>
        </p:nvSpPr>
        <p:spPr bwMode="auto">
          <a:xfrm>
            <a:off x="5689507" y="353802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8053" y="1882259"/>
            <a:ext cx="37357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Экономика и бизнес</a:t>
            </a:r>
            <a:endParaRPr lang="ru-RU" sz="48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2" name="AutoShape 2" descr="Neuroscience, baby presentation keynote design marketing brains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" descr="image description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https://yesbelarus.com/usersdata/tumb_cache/6d74c604d7060d048f1e081931597269.pic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7" descr="https://klika-tech.com/images/8f72f6ec.minsk.png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55202" y="29268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utoShape 4" descr="https://wtcmoscow.ru/news/prodolzhaya-rabotu-e-m-primakova/primakovskie-chteniya/10baf64791faef6ed7a38ea64cb317de.jpg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://tu-ugmk.com/upload/iblock/cbc/cbc131dc522faa0022b0dfaa0616c790.jpg"/>
          <p:cNvPicPr>
            <a:picLocks noChangeAspect="1" noChangeArrowheads="1"/>
          </p:cNvPicPr>
          <p:nvPr/>
        </p:nvPicPr>
        <p:blipFill>
          <a:blip r:embed="rId3"/>
          <a:srcRect l="38351" r="25634"/>
          <a:stretch>
            <a:fillRect/>
          </a:stretch>
        </p:blipFill>
        <p:spPr bwMode="auto">
          <a:xfrm>
            <a:off x="4752975" y="0"/>
            <a:ext cx="4391025" cy="6858000"/>
          </a:xfrm>
          <a:prstGeom prst="rect">
            <a:avLst/>
          </a:prstGeom>
          <a:noFill/>
        </p:spPr>
      </p:pic>
      <p:sp>
        <p:nvSpPr>
          <p:cNvPr id="23" name="Прямоугольник 15"/>
          <p:cNvSpPr>
            <a:spLocks noChangeArrowheads="1"/>
          </p:cNvSpPr>
          <p:nvPr/>
        </p:nvSpPr>
        <p:spPr bwMode="auto">
          <a:xfrm>
            <a:off x="424007" y="3798888"/>
            <a:ext cx="3970193" cy="105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Информация о белорусской промышленности, сельском хозяйстве, сфере услуг, транспортно-логистической системе, банковско-финансовой сфере </a:t>
            </a:r>
            <a:endParaRPr lang="ru-RU" sz="16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47018" y="1584353"/>
            <a:ext cx="499621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3"/>
          <p:cNvSpPr>
            <a:spLocks noChangeArrowheads="1"/>
          </p:cNvSpPr>
          <p:nvPr/>
        </p:nvSpPr>
        <p:spPr bwMode="auto">
          <a:xfrm>
            <a:off x="1041307" y="540667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6" name="Прямоугольник 3"/>
          <p:cNvSpPr>
            <a:spLocks noChangeArrowheads="1"/>
          </p:cNvSpPr>
          <p:nvPr/>
        </p:nvSpPr>
        <p:spPr bwMode="auto">
          <a:xfrm>
            <a:off x="1041307" y="344277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97582" y="1872734"/>
            <a:ext cx="4103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Наука</a:t>
            </a:r>
          </a:p>
          <a:p>
            <a:r>
              <a:rPr lang="ru-RU" sz="4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и инновации </a:t>
            </a:r>
            <a:endParaRPr lang="ru-RU" sz="48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2" name="AutoShape 2" descr="Neuroscience, baby presentation keynote design marketing brains"/>
          <p:cNvSpPr>
            <a:spLocks noChangeAspect="1" noChangeArrowheads="1"/>
          </p:cNvSpPr>
          <p:nvPr/>
        </p:nvSpPr>
        <p:spPr bwMode="auto">
          <a:xfrm>
            <a:off x="4718050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4718050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4718050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" descr="image description"/>
          <p:cNvSpPr>
            <a:spLocks noChangeAspect="1" noChangeArrowheads="1"/>
          </p:cNvSpPr>
          <p:nvPr/>
        </p:nvSpPr>
        <p:spPr bwMode="auto">
          <a:xfrm>
            <a:off x="4718050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https://yesbelarus.com/usersdata/tumb_cache/6d74c604d7060d048f1e081931597269.pic"/>
          <p:cNvSpPr>
            <a:spLocks noChangeAspect="1" noChangeArrowheads="1"/>
          </p:cNvSpPr>
          <p:nvPr/>
        </p:nvSpPr>
        <p:spPr bwMode="auto">
          <a:xfrm>
            <a:off x="4718050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7" descr="https://klika-tech.com/images/8f72f6ec.minsk.png"/>
          <p:cNvSpPr>
            <a:spLocks noChangeAspect="1" noChangeArrowheads="1"/>
          </p:cNvSpPr>
          <p:nvPr/>
        </p:nvSpPr>
        <p:spPr bwMode="auto">
          <a:xfrm>
            <a:off x="4718050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wtcmoscow.ru/news/prodolzhaya-rabotu-e-m-primakova/primakovskie-chteniya/10baf64791faef6ed7a38ea64cb317de.jpg"/>
          <p:cNvSpPr>
            <a:spLocks noChangeAspect="1" noChangeArrowheads="1"/>
          </p:cNvSpPr>
          <p:nvPr/>
        </p:nvSpPr>
        <p:spPr bwMode="auto">
          <a:xfrm>
            <a:off x="4718050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15"/>
          <p:cNvSpPr>
            <a:spLocks noChangeArrowheads="1"/>
          </p:cNvSpPr>
          <p:nvPr/>
        </p:nvSpPr>
        <p:spPr bwMode="auto">
          <a:xfrm>
            <a:off x="4967432" y="3808413"/>
            <a:ext cx="4071937" cy="130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Развитие белорусской науки, 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научно-технические проекты, 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национальная инновационная политика, перспективы научно-инновационного сотрудничества.</a:t>
            </a:r>
            <a:endParaRPr lang="ru-RU" sz="16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7169" name="Picture 1" descr="D:\Презентации\книжная ярмарка 2019\216966_09-respublikanskaya-molekulyarno_geneticheskaya-laboratoriya-kantserogeneza-sozdaet-iskusstvennye-organy.jpg"/>
          <p:cNvPicPr>
            <a:picLocks noChangeAspect="1" noChangeArrowheads="1"/>
          </p:cNvPicPr>
          <p:nvPr/>
        </p:nvPicPr>
        <p:blipFill>
          <a:blip r:embed="rId2" cstate="print"/>
          <a:srcRect l="32044" r="25347"/>
          <a:stretch>
            <a:fillRect/>
          </a:stretch>
        </p:blipFill>
        <p:spPr bwMode="auto">
          <a:xfrm>
            <a:off x="0" y="0"/>
            <a:ext cx="4383087" cy="6858000"/>
          </a:xfrm>
          <a:prstGeom prst="rect">
            <a:avLst/>
          </a:prstGeom>
          <a:noFill/>
        </p:spPr>
      </p:pic>
      <p:pic>
        <p:nvPicPr>
          <p:cNvPr id="22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966877" y="29268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5058693" y="1584353"/>
            <a:ext cx="499621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5603782" y="550192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5" name="Прямоугольник 3"/>
          <p:cNvSpPr>
            <a:spLocks noChangeArrowheads="1"/>
          </p:cNvSpPr>
          <p:nvPr/>
        </p:nvSpPr>
        <p:spPr bwMode="auto">
          <a:xfrm>
            <a:off x="5603782" y="353802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1639" y="1872734"/>
            <a:ext cx="39322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Культура</a:t>
            </a:r>
          </a:p>
          <a:p>
            <a:r>
              <a:rPr lang="ru-RU" sz="4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и искусство</a:t>
            </a:r>
            <a:r>
              <a:rPr lang="ru-RU" sz="48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</a:t>
            </a:r>
            <a:endParaRPr lang="ru-RU" sz="48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2" name="AutoShape 2" descr="Neuroscience, baby presentation keynote design marketing brains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" descr="image description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https://yesbelarus.com/usersdata/tumb_cache/6d74c604d7060d048f1e081931597269.pic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7" descr="https://klika-tech.com/images/8f72f6ec.minsk.png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wtcmoscow.ru/news/prodolzhaya-rabotu-e-m-primakova/primakovskie-chteniya/10baf64791faef6ed7a38ea64cb317de.jpg"/>
          <p:cNvSpPr>
            <a:spLocks noChangeAspect="1" noChangeArrowheads="1"/>
          </p:cNvSpPr>
          <p:nvPr/>
        </p:nvSpPr>
        <p:spPr bwMode="auto">
          <a:xfrm>
            <a:off x="2063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15"/>
          <p:cNvSpPr>
            <a:spLocks noChangeArrowheads="1"/>
          </p:cNvSpPr>
          <p:nvPr/>
        </p:nvSpPr>
        <p:spPr bwMode="auto">
          <a:xfrm>
            <a:off x="449263" y="3808413"/>
            <a:ext cx="4160837" cy="179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Палитра культурной жизни: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духовное и материальное 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культурное наследие Беларуси, 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развитие современной литературы, живописи и архитектуры, 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музыки, театра и кино, 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библиотек и музеев</a:t>
            </a:r>
            <a:endParaRPr lang="ru-RU" sz="16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6145" name="Picture 1" descr="D:\Презентации\книжная ярмарка 2019\217987,15 В Ракове отпраздновали Купалье.jpg"/>
          <p:cNvPicPr>
            <a:picLocks noChangeAspect="1" noChangeArrowheads="1"/>
          </p:cNvPicPr>
          <p:nvPr/>
        </p:nvPicPr>
        <p:blipFill>
          <a:blip r:embed="rId2" cstate="print"/>
          <a:srcRect l="23326" r="33272"/>
          <a:stretch>
            <a:fillRect/>
          </a:stretch>
        </p:blipFill>
        <p:spPr bwMode="auto">
          <a:xfrm>
            <a:off x="4760913" y="0"/>
            <a:ext cx="4383087" cy="6858000"/>
          </a:xfrm>
          <a:prstGeom prst="rect">
            <a:avLst/>
          </a:prstGeom>
          <a:noFill/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547018" y="1584353"/>
            <a:ext cx="499621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55202" y="29268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1041307" y="540667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5" name="Прямоугольник 3"/>
          <p:cNvSpPr>
            <a:spLocks noChangeArrowheads="1"/>
          </p:cNvSpPr>
          <p:nvPr/>
        </p:nvSpPr>
        <p:spPr bwMode="auto">
          <a:xfrm>
            <a:off x="1041307" y="344277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13457" y="1872734"/>
            <a:ext cx="2916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Спорт</a:t>
            </a:r>
          </a:p>
          <a:p>
            <a:r>
              <a:rPr lang="ru-RU" sz="4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и туризм</a:t>
            </a:r>
            <a:r>
              <a:rPr lang="ru-RU" sz="48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</a:t>
            </a:r>
            <a:endParaRPr lang="ru-RU" sz="48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2" name="AutoShape 2" descr="Neuroscience, baby presentation keynote design marketing brains"/>
          <p:cNvSpPr>
            <a:spLocks noChangeAspect="1" noChangeArrowheads="1"/>
          </p:cNvSpPr>
          <p:nvPr/>
        </p:nvSpPr>
        <p:spPr bwMode="auto">
          <a:xfrm>
            <a:off x="47148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47148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47148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" descr="image description"/>
          <p:cNvSpPr>
            <a:spLocks noChangeAspect="1" noChangeArrowheads="1"/>
          </p:cNvSpPr>
          <p:nvPr/>
        </p:nvSpPr>
        <p:spPr bwMode="auto">
          <a:xfrm>
            <a:off x="47148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https://yesbelarus.com/usersdata/tumb_cache/6d74c604d7060d048f1e081931597269.pic"/>
          <p:cNvSpPr>
            <a:spLocks noChangeAspect="1" noChangeArrowheads="1"/>
          </p:cNvSpPr>
          <p:nvPr/>
        </p:nvSpPr>
        <p:spPr bwMode="auto">
          <a:xfrm>
            <a:off x="47148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7" descr="https://klika-tech.com/images/8f72f6ec.minsk.png"/>
          <p:cNvSpPr>
            <a:spLocks noChangeAspect="1" noChangeArrowheads="1"/>
          </p:cNvSpPr>
          <p:nvPr/>
        </p:nvSpPr>
        <p:spPr bwMode="auto">
          <a:xfrm>
            <a:off x="47148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 descr="https://wtcmoscow.ru/news/prodolzhaya-rabotu-e-m-primakova/primakovskie-chteniya/10baf64791faef6ed7a38ea64cb317de.jpg"/>
          <p:cNvSpPr>
            <a:spLocks noChangeAspect="1" noChangeArrowheads="1"/>
          </p:cNvSpPr>
          <p:nvPr/>
        </p:nvSpPr>
        <p:spPr bwMode="auto">
          <a:xfrm>
            <a:off x="47148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15"/>
          <p:cNvSpPr>
            <a:spLocks noChangeArrowheads="1"/>
          </p:cNvSpPr>
          <p:nvPr/>
        </p:nvSpPr>
        <p:spPr bwMode="auto">
          <a:xfrm>
            <a:off x="4957763" y="3800475"/>
            <a:ext cx="4071937" cy="80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Насыщенная спортивная жизнь 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и богатейший туристический </a:t>
            </a:r>
          </a:p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потенциал Беларуси</a:t>
            </a:r>
            <a:endParaRPr lang="ru-RU" sz="16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5121" name="Picture 1" descr="D:\Презентации\книжная ярмарка 2019\khokkeynaya-bataliya.jpg"/>
          <p:cNvPicPr>
            <a:picLocks noChangeAspect="1" noChangeArrowheads="1"/>
          </p:cNvPicPr>
          <p:nvPr/>
        </p:nvPicPr>
        <p:blipFill>
          <a:blip r:embed="rId2"/>
          <a:srcRect l="25307" r="32289" b="6136"/>
          <a:stretch>
            <a:fillRect/>
          </a:stretch>
        </p:blipFill>
        <p:spPr bwMode="auto">
          <a:xfrm>
            <a:off x="0" y="0"/>
            <a:ext cx="4383087" cy="6858000"/>
          </a:xfrm>
          <a:prstGeom prst="rect">
            <a:avLst/>
          </a:prstGeom>
          <a:noFill/>
        </p:spPr>
      </p:pic>
      <p:pic>
        <p:nvPicPr>
          <p:cNvPr id="22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963702" y="29268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5055518" y="1584353"/>
            <a:ext cx="499621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5575207" y="550192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5" name="Прямоугольник 3"/>
          <p:cNvSpPr>
            <a:spLocks noChangeArrowheads="1"/>
          </p:cNvSpPr>
          <p:nvPr/>
        </p:nvSpPr>
        <p:spPr bwMode="auto">
          <a:xfrm>
            <a:off x="5575207" y="353802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https://infocenter.nlb.by/upload/iblock/728/728543a6f6d2fb4aa0efc442a3384984.jpg"/>
          <p:cNvSpPr>
            <a:spLocks noChangeAspect="1" noChangeArrowheads="1"/>
          </p:cNvSpPr>
          <p:nvPr/>
        </p:nvSpPr>
        <p:spPr bwMode="auto">
          <a:xfrm>
            <a:off x="155575" y="-3894138"/>
            <a:ext cx="12192000" cy="8124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 descr="D:\Презентации\книжная ярмарка 2019\Материалы\Zima_v_derevne_1_30133440.jpg"/>
          <p:cNvPicPr>
            <a:picLocks noChangeAspect="1" noChangeArrowheads="1"/>
          </p:cNvPicPr>
          <p:nvPr/>
        </p:nvPicPr>
        <p:blipFill>
          <a:blip r:embed="rId2"/>
          <a:srcRect l="46813" r="10719"/>
          <a:stretch>
            <a:fillRect/>
          </a:stretch>
        </p:blipFill>
        <p:spPr bwMode="auto">
          <a:xfrm>
            <a:off x="4773613" y="0"/>
            <a:ext cx="4370382" cy="6858000"/>
          </a:xfrm>
          <a:prstGeom prst="rect">
            <a:avLst/>
          </a:prstGeom>
          <a:noFill/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547018" y="1584353"/>
            <a:ext cx="499621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55202" y="14028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Прямоугольник 3"/>
          <p:cNvSpPr>
            <a:spLocks noChangeArrowheads="1"/>
          </p:cNvSpPr>
          <p:nvPr/>
        </p:nvSpPr>
        <p:spPr bwMode="auto">
          <a:xfrm>
            <a:off x="1041307" y="397792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5" name="Прямоугольник 3"/>
          <p:cNvSpPr>
            <a:spLocks noChangeArrowheads="1"/>
          </p:cNvSpPr>
          <p:nvPr/>
        </p:nvSpPr>
        <p:spPr bwMode="auto">
          <a:xfrm>
            <a:off x="1041307" y="201402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01638" y="1858220"/>
            <a:ext cx="4151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4800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Год малой родины</a:t>
            </a:r>
            <a:endParaRPr lang="ru-RU" sz="4800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3" descr="https://kysciencecenter.org/wp-content/themes/kysc/img/microscope-icon.pn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7" name="AutoShape 18" descr="https://s3.amazonaws.com/lbc-content/images/classes-icon.pn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8" name="AutoShape 20" descr="https://s3.amazonaws.com/lbc-content/images/classes-icon.pn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0" name="AutoShape 23" descr="https://www.iconexperience.com/_img/o_collection_png/green_dark_grey/512x512/plain/bank_building.pn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" name="Picture 2" descr="\\nlb.by\export\DOCUMENTS\dolgy_r_v\My Documents\My Pictures\Рисунок33.png"/>
          <p:cNvPicPr>
            <a:picLocks noChangeAspect="1" noChangeArrowheads="1"/>
          </p:cNvPicPr>
          <p:nvPr/>
        </p:nvPicPr>
        <p:blipFill>
          <a:blip r:embed="rId3"/>
          <a:srcRect b="74081"/>
          <a:stretch>
            <a:fillRect/>
          </a:stretch>
        </p:blipFill>
        <p:spPr bwMode="auto">
          <a:xfrm>
            <a:off x="-4762" y="6172200"/>
            <a:ext cx="9155113" cy="693739"/>
          </a:xfrm>
          <a:prstGeom prst="rect">
            <a:avLst/>
          </a:prstGeom>
          <a:noFill/>
        </p:spPr>
      </p:pic>
      <p:grpSp>
        <p:nvGrpSpPr>
          <p:cNvPr id="2" name="Группа 15"/>
          <p:cNvGrpSpPr/>
          <p:nvPr/>
        </p:nvGrpSpPr>
        <p:grpSpPr>
          <a:xfrm>
            <a:off x="0" y="381002"/>
            <a:ext cx="6096001" cy="739223"/>
            <a:chOff x="152400" y="762000"/>
            <a:chExt cx="3493214" cy="739223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grpSpPr>
        <p:sp>
          <p:nvSpPr>
            <p:cNvPr id="29" name="Прямоугольный треугольник 28"/>
            <p:cNvSpPr/>
            <p:nvPr/>
          </p:nvSpPr>
          <p:spPr>
            <a:xfrm rot="16200000" flipH="1" flipV="1">
              <a:off x="3015295" y="870905"/>
              <a:ext cx="739223" cy="5214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52400" y="762000"/>
              <a:ext cx="2971800" cy="73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Наши партнеры</a:t>
              </a:r>
              <a:endPara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" name="Группа 11"/>
          <p:cNvGrpSpPr/>
          <p:nvPr/>
        </p:nvGrpSpPr>
        <p:grpSpPr>
          <a:xfrm>
            <a:off x="6019800" y="381002"/>
            <a:ext cx="3124200" cy="739222"/>
            <a:chOff x="6019800" y="533396"/>
            <a:chExt cx="3124200" cy="739223"/>
          </a:xfrm>
          <a:gradFill>
            <a:gsLst>
              <a:gs pos="0">
                <a:srgbClr val="0062F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B7EC"/>
              </a:gs>
            </a:gsLst>
            <a:lin ang="2700000" scaled="0"/>
          </a:gradFill>
        </p:grpSpPr>
        <p:sp>
          <p:nvSpPr>
            <p:cNvPr id="32" name="TextBox 31"/>
            <p:cNvSpPr txBox="1"/>
            <p:nvPr/>
          </p:nvSpPr>
          <p:spPr>
            <a:xfrm>
              <a:off x="6934200" y="533400"/>
              <a:ext cx="2209800" cy="73866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Виртуальный 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читальный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зал НББ</a:t>
              </a:r>
            </a:p>
          </p:txBody>
        </p:sp>
        <p:sp>
          <p:nvSpPr>
            <p:cNvPr id="33" name="Прямоугольный треугольник 32"/>
            <p:cNvSpPr/>
            <p:nvPr/>
          </p:nvSpPr>
          <p:spPr>
            <a:xfrm rot="16200000">
              <a:off x="6107388" y="445808"/>
              <a:ext cx="739223" cy="914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34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553200" y="38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AutoShape 4" descr="https://upload.wikimedia.org/wikipedia/commons/thumb/9/96/Map_Of_Belarus_blank.svg/850px-Map_Of_Belarus_blank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298" name="AutoShape 2" descr="https://omega.in.ua/wp-content/uploads/2016/10/by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1" name="AutoShape 5" descr="https://encrypted-tbn0.gstatic.com/images?q=tbn:ANd9GcRQh7ddfY-bKTZ3Zs8UDOk5wuLVbkz60MaTC3D1hgx3gwNiVP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4" name="AutoShape 8" descr="https://encrypted-tbn0.gstatic.com/images?q=tbn:ANd9GcQv57Cu7AoEuW_ukaJMy3G7UMK_eDZCa3I1of65a3ICkzqUCvU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3768473" y="3961502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8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3855558" y="3014445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9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3885494" y="3207666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050816" y="2870911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292207" y="3004457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2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499036" y="3145971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3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063608" y="3113314"/>
            <a:ext cx="271469" cy="425450"/>
          </a:xfrm>
          <a:prstGeom prst="rect">
            <a:avLst/>
          </a:prstGeom>
          <a:noFill/>
          <a:effectLst/>
        </p:spPr>
      </p:pic>
      <p:pic>
        <p:nvPicPr>
          <p:cNvPr id="44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205122" y="3211285"/>
            <a:ext cx="271469" cy="425450"/>
          </a:xfrm>
          <a:prstGeom prst="rect">
            <a:avLst/>
          </a:prstGeom>
          <a:noFill/>
          <a:effectLst/>
        </p:spPr>
      </p:pic>
      <p:pic>
        <p:nvPicPr>
          <p:cNvPr id="45" name="Picture 3" descr="D:\Презентации\Для вузов\by-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1447800"/>
            <a:ext cx="5591148" cy="4876800"/>
          </a:xfrm>
          <a:prstGeom prst="rect">
            <a:avLst/>
          </a:prstGeom>
          <a:noFill/>
          <a:effectLst/>
        </p:spPr>
      </p:pic>
      <p:pic>
        <p:nvPicPr>
          <p:cNvPr id="46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280227" y="3352800"/>
            <a:ext cx="271469" cy="425450"/>
          </a:xfrm>
          <a:prstGeom prst="rect">
            <a:avLst/>
          </a:prstGeom>
          <a:noFill/>
          <a:effectLst/>
        </p:spPr>
      </p:pic>
      <p:sp>
        <p:nvSpPr>
          <p:cNvPr id="47" name="TextBox 46"/>
          <p:cNvSpPr txBox="1"/>
          <p:nvPr/>
        </p:nvSpPr>
        <p:spPr>
          <a:xfrm>
            <a:off x="4067148" y="3657600"/>
            <a:ext cx="697627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be-BY" sz="1400" smtClean="0">
                <a:latin typeface="Tahoma" pitchFamily="34" charset="0"/>
                <a:ea typeface="Tahoma" pitchFamily="34" charset="0"/>
                <a:cs typeface="Tahoma" pitchFamily="34" charset="0"/>
              </a:rPr>
              <a:t>Минск</a:t>
            </a:r>
            <a:endParaRPr lang="ru-RU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52625" y="4615190"/>
            <a:ext cx="962123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be-BY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Барановичи</a:t>
            </a: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6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3297952" y="4222750"/>
            <a:ext cx="271469" cy="425450"/>
          </a:xfrm>
          <a:prstGeom prst="rect">
            <a:avLst/>
          </a:prstGeom>
          <a:noFill/>
          <a:effectLst/>
        </p:spPr>
      </p:pic>
      <p:sp>
        <p:nvSpPr>
          <p:cNvPr id="67" name="TextBox 66"/>
          <p:cNvSpPr txBox="1"/>
          <p:nvPr/>
        </p:nvSpPr>
        <p:spPr>
          <a:xfrm>
            <a:off x="5961179" y="5054102"/>
            <a:ext cx="77296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be-BY" sz="1400" smtClean="0">
                <a:latin typeface="Tahoma" pitchFamily="34" charset="0"/>
                <a:ea typeface="Tahoma" pitchFamily="34" charset="0"/>
                <a:cs typeface="Tahoma" pitchFamily="34" charset="0"/>
              </a:rPr>
              <a:t>Гомель</a:t>
            </a:r>
            <a:endParaRPr lang="ru-RU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8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6211929" y="4756150"/>
            <a:ext cx="271469" cy="425450"/>
          </a:xfrm>
          <a:prstGeom prst="rect">
            <a:avLst/>
          </a:prstGeom>
          <a:noFill/>
          <a:effectLst/>
        </p:spPr>
      </p:pic>
      <p:sp>
        <p:nvSpPr>
          <p:cNvPr id="69" name="TextBox 68"/>
          <p:cNvSpPr txBox="1"/>
          <p:nvPr/>
        </p:nvSpPr>
        <p:spPr>
          <a:xfrm>
            <a:off x="1732380" y="5257800"/>
            <a:ext cx="65114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be-BY" sz="1400" smtClean="0">
                <a:latin typeface="Tahoma" pitchFamily="34" charset="0"/>
                <a:ea typeface="Tahoma" pitchFamily="34" charset="0"/>
                <a:cs typeface="Tahoma" pitchFamily="34" charset="0"/>
              </a:rPr>
              <a:t>Брест</a:t>
            </a:r>
            <a:endParaRPr lang="ru-RU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0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1922216" y="4984750"/>
            <a:ext cx="271469" cy="425450"/>
          </a:xfrm>
          <a:prstGeom prst="rect">
            <a:avLst/>
          </a:prstGeom>
          <a:noFill/>
          <a:effectLst/>
        </p:spPr>
      </p:pic>
      <p:pic>
        <p:nvPicPr>
          <p:cNvPr id="71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335750" y="3167743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2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5647762" y="1933773"/>
            <a:ext cx="271469" cy="425450"/>
          </a:xfrm>
          <a:prstGeom prst="rect">
            <a:avLst/>
          </a:prstGeom>
          <a:noFill/>
          <a:effectLst/>
        </p:spPr>
      </p:pic>
      <p:sp>
        <p:nvSpPr>
          <p:cNvPr id="73" name="TextBox 72"/>
          <p:cNvSpPr txBox="1"/>
          <p:nvPr/>
        </p:nvSpPr>
        <p:spPr>
          <a:xfrm>
            <a:off x="5362548" y="2283023"/>
            <a:ext cx="841897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be-BY" sz="1400" smtClean="0">
                <a:latin typeface="Tahoma" pitchFamily="34" charset="0"/>
                <a:ea typeface="Tahoma" pitchFamily="34" charset="0"/>
                <a:cs typeface="Tahoma" pitchFamily="34" charset="0"/>
              </a:rPr>
              <a:t>В</a:t>
            </a:r>
            <a:r>
              <a:rPr lang="ru-RU" sz="1400" smtClean="0"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  <a:r>
              <a:rPr lang="be-BY" sz="1400" smtClean="0">
                <a:latin typeface="Tahoma" pitchFamily="34" charset="0"/>
                <a:ea typeface="Tahoma" pitchFamily="34" charset="0"/>
                <a:cs typeface="Tahoma" pitchFamily="34" charset="0"/>
              </a:rPr>
              <a:t>тебск</a:t>
            </a:r>
            <a:endParaRPr lang="ru-RU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4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2147722" y="3505200"/>
            <a:ext cx="271469" cy="425450"/>
          </a:xfrm>
          <a:prstGeom prst="rect">
            <a:avLst/>
          </a:prstGeom>
          <a:noFill/>
          <a:effectLst/>
        </p:spPr>
      </p:pic>
      <p:sp>
        <p:nvSpPr>
          <p:cNvPr id="75" name="TextBox 74"/>
          <p:cNvSpPr txBox="1"/>
          <p:nvPr/>
        </p:nvSpPr>
        <p:spPr>
          <a:xfrm>
            <a:off x="1896972" y="3810000"/>
            <a:ext cx="77296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be-BY" sz="1400" smtClean="0">
                <a:latin typeface="Tahoma" pitchFamily="34" charset="0"/>
                <a:ea typeface="Tahoma" pitchFamily="34" charset="0"/>
                <a:cs typeface="Tahoma" pitchFamily="34" charset="0"/>
              </a:rPr>
              <a:t>Гродно</a:t>
            </a:r>
            <a:endParaRPr lang="ru-RU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6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5973401" y="3352800"/>
            <a:ext cx="271469" cy="425450"/>
          </a:xfrm>
          <a:prstGeom prst="rect">
            <a:avLst/>
          </a:prstGeom>
          <a:noFill/>
          <a:effectLst/>
        </p:spPr>
      </p:pic>
      <p:sp>
        <p:nvSpPr>
          <p:cNvPr id="77" name="TextBox 76"/>
          <p:cNvSpPr txBox="1"/>
          <p:nvPr/>
        </p:nvSpPr>
        <p:spPr>
          <a:xfrm>
            <a:off x="5667348" y="3657600"/>
            <a:ext cx="883575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be-BY" sz="140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Могилев</a:t>
            </a:r>
            <a:endParaRPr lang="ru-RU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8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741435" y="1708150"/>
            <a:ext cx="271469" cy="425450"/>
          </a:xfrm>
          <a:prstGeom prst="rect">
            <a:avLst/>
          </a:prstGeom>
          <a:noFill/>
          <a:effectLst/>
        </p:spPr>
      </p:pic>
      <p:sp>
        <p:nvSpPr>
          <p:cNvPr id="79" name="TextBox 78"/>
          <p:cNvSpPr txBox="1"/>
          <p:nvPr/>
        </p:nvSpPr>
        <p:spPr>
          <a:xfrm>
            <a:off x="4524348" y="2057400"/>
            <a:ext cx="70564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20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Полоцк</a:t>
            </a:r>
            <a:endParaRPr lang="ru-RU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186549" y="5377190"/>
            <a:ext cx="575799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be-BY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Пинск</a:t>
            </a: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3338714" y="4984750"/>
            <a:ext cx="271469" cy="425450"/>
          </a:xfrm>
          <a:prstGeom prst="rect">
            <a:avLst/>
          </a:prstGeom>
          <a:noFill/>
          <a:effectLst/>
        </p:spPr>
      </p:pic>
      <p:pic>
        <p:nvPicPr>
          <p:cNvPr id="82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2256580" y="3461658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3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401065" y="3374571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4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139808" y="3331028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5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3941957" y="3923121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6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226332" y="3943547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7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5830460" y="4623847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8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2125530" y="4935914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9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626971" y="3363798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0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3855544" y="3497344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1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3866444" y="4236366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2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5522294" y="2002972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3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6099236" y="4735286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4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5837979" y="3331028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5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147774" y="4128940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6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2427833" y="3472656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7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056944" y="2331366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8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5218994" y="4188741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9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323644" y="5017416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0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5247569" y="5074566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1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5161844" y="5007891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5380919" y="4941216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3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5666669" y="3350541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4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361744" y="3931566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5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333169" y="4226841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6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4476044" y="5169816"/>
            <a:ext cx="271469" cy="425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7" name="Picture 11" descr="D:\Презентации\Для вузов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25"/>
          <a:stretch>
            <a:fillRect/>
          </a:stretch>
        </p:blipFill>
        <p:spPr bwMode="auto">
          <a:xfrm>
            <a:off x="2875844" y="3613158"/>
            <a:ext cx="271469" cy="425450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https://infocenter.nlb.by/upload/iblock/728/728543a6f6d2fb4aa0efc442a3384984.jpg"/>
          <p:cNvSpPr>
            <a:spLocks noChangeAspect="1" noChangeArrowheads="1"/>
          </p:cNvSpPr>
          <p:nvPr/>
        </p:nvSpPr>
        <p:spPr bwMode="auto">
          <a:xfrm>
            <a:off x="155575" y="-3894138"/>
            <a:ext cx="12192000" cy="8124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Neuroscience, baby presentation keynote design marketing brains"/>
          <p:cNvSpPr>
            <a:spLocks noChangeAspect="1" noChangeArrowheads="1"/>
          </p:cNvSpPr>
          <p:nvPr/>
        </p:nvSpPr>
        <p:spPr bwMode="auto">
          <a:xfrm>
            <a:off x="2063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2063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2063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" descr="image description"/>
          <p:cNvSpPr>
            <a:spLocks noChangeAspect="1" noChangeArrowheads="1"/>
          </p:cNvSpPr>
          <p:nvPr/>
        </p:nvSpPr>
        <p:spPr bwMode="auto">
          <a:xfrm>
            <a:off x="2063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https://yesbelarus.com/usersdata/tumb_cache/6d74c604d7060d048f1e081931597269.pic"/>
          <p:cNvSpPr>
            <a:spLocks noChangeAspect="1" noChangeArrowheads="1"/>
          </p:cNvSpPr>
          <p:nvPr/>
        </p:nvSpPr>
        <p:spPr bwMode="auto">
          <a:xfrm>
            <a:off x="2063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7" descr="https://klika-tech.com/images/8f72f6ec.minsk.png"/>
          <p:cNvSpPr>
            <a:spLocks noChangeAspect="1" noChangeArrowheads="1"/>
          </p:cNvSpPr>
          <p:nvPr/>
        </p:nvSpPr>
        <p:spPr bwMode="auto">
          <a:xfrm>
            <a:off x="2063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01638" y="1858220"/>
            <a:ext cx="4151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4800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Белорусский календарь</a:t>
            </a:r>
            <a:endParaRPr lang="ru-RU" sz="4800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47018" y="1584353"/>
            <a:ext cx="499621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55202" y="14028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D:\Презентации\книжная ярмарка 2019\1018172715.jpg"/>
          <p:cNvPicPr>
            <a:picLocks noChangeAspect="1" noChangeArrowheads="1"/>
          </p:cNvPicPr>
          <p:nvPr/>
        </p:nvPicPr>
        <p:blipFill>
          <a:blip r:embed="rId3"/>
          <a:srcRect l="44814" r="20609"/>
          <a:stretch>
            <a:fillRect/>
          </a:stretch>
        </p:blipFill>
        <p:spPr bwMode="auto">
          <a:xfrm>
            <a:off x="4760913" y="0"/>
            <a:ext cx="4383087" cy="6858000"/>
          </a:xfrm>
          <a:prstGeom prst="rect">
            <a:avLst/>
          </a:prstGeom>
          <a:noFill/>
        </p:spPr>
      </p:pic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1041307" y="397792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2" name="Прямоугольник 3"/>
          <p:cNvSpPr>
            <a:spLocks noChangeArrowheads="1"/>
          </p:cNvSpPr>
          <p:nvPr/>
        </p:nvSpPr>
        <p:spPr bwMode="auto">
          <a:xfrm>
            <a:off x="1041307" y="201402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048"/>
            <a:ext cx="9144000" cy="632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1638" y="1872734"/>
            <a:ext cx="39035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Ресурсы библиотек </a:t>
            </a:r>
            <a:endParaRPr lang="ru-RU" sz="48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3" name="Прямоугольник 15"/>
          <p:cNvSpPr>
            <a:spLocks noChangeArrowheads="1"/>
          </p:cNvSpPr>
          <p:nvPr/>
        </p:nvSpPr>
        <p:spPr bwMode="auto">
          <a:xfrm>
            <a:off x="449263" y="3810000"/>
            <a:ext cx="3379787" cy="15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6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Электронные ресурсы Национальной библиотеки Беларуси, республиканских научных, региональных библиотек и библиотек сферы образования</a:t>
            </a:r>
            <a:endParaRPr lang="ru-RU" sz="16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47018" y="1584353"/>
            <a:ext cx="499621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55202" y="29268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Презентации\книжная ярмарка 2019\168831_01-natsionalnaya-biblioteka.jpg"/>
          <p:cNvPicPr>
            <a:picLocks noChangeAspect="1" noChangeArrowheads="1"/>
          </p:cNvPicPr>
          <p:nvPr/>
        </p:nvPicPr>
        <p:blipFill>
          <a:blip r:embed="rId4"/>
          <a:srcRect l="36980" r="21414"/>
          <a:stretch>
            <a:fillRect/>
          </a:stretch>
        </p:blipFill>
        <p:spPr bwMode="auto">
          <a:xfrm>
            <a:off x="4760913" y="-18294"/>
            <a:ext cx="4383087" cy="6876294"/>
          </a:xfrm>
          <a:prstGeom prst="rect">
            <a:avLst/>
          </a:prstGeom>
          <a:noFill/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1041307" y="540667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1041307" y="344277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6813"/>
            <a:ext cx="9144000" cy="634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5962"/>
            <a:ext cx="9144000" cy="63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b="66794"/>
          <a:stretch>
            <a:fillRect/>
          </a:stretch>
        </p:blipFill>
        <p:spPr bwMode="auto">
          <a:xfrm>
            <a:off x="0" y="-12873"/>
            <a:ext cx="9144000" cy="687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 b="50066"/>
          <a:stretch>
            <a:fillRect/>
          </a:stretch>
        </p:blipFill>
        <p:spPr bwMode="auto">
          <a:xfrm>
            <a:off x="0" y="-643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Группа 9"/>
          <p:cNvGrpSpPr/>
          <p:nvPr/>
        </p:nvGrpSpPr>
        <p:grpSpPr>
          <a:xfrm>
            <a:off x="0" y="-12874"/>
            <a:ext cx="9144000" cy="6850289"/>
            <a:chOff x="0" y="-3175"/>
            <a:chExt cx="9144000" cy="685028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-3175"/>
              <a:ext cx="9144000" cy="6343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/>
            <a:srcRect t="97347"/>
            <a:stretch>
              <a:fillRect/>
            </a:stretch>
          </p:blipFill>
          <p:spPr bwMode="auto">
            <a:xfrm>
              <a:off x="0" y="6324600"/>
              <a:ext cx="914400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/>
            <a:srcRect t="97347"/>
            <a:stretch>
              <a:fillRect/>
            </a:stretch>
          </p:blipFill>
          <p:spPr bwMode="auto">
            <a:xfrm>
              <a:off x="0" y="6635295"/>
              <a:ext cx="9144000" cy="211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/>
            <a:srcRect t="97347"/>
            <a:stretch>
              <a:fillRect/>
            </a:stretch>
          </p:blipFill>
          <p:spPr bwMode="auto">
            <a:xfrm>
              <a:off x="0" y="6482442"/>
              <a:ext cx="914400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tn.ac.id/wp-content/themes/ascent/includes/images/dott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30514"/>
          </a:xfrm>
          <a:prstGeom prst="rect">
            <a:avLst/>
          </a:prstGeom>
          <a:noFill/>
        </p:spPr>
      </p:pic>
      <p:pic>
        <p:nvPicPr>
          <p:cNvPr id="25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55202" y="14028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t="12500"/>
          <a:stretch>
            <a:fillRect/>
          </a:stretch>
        </p:blipFill>
        <p:spPr bwMode="auto">
          <a:xfrm>
            <a:off x="493487" y="862578"/>
            <a:ext cx="6232070" cy="3177714"/>
          </a:xfrm>
          <a:prstGeom prst="roundRect">
            <a:avLst>
              <a:gd name="adj" fmla="val 6162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/>
          <a:srcRect l="11995" t="2477" r="11995" b="9459"/>
          <a:stretch>
            <a:fillRect/>
          </a:stretch>
        </p:blipFill>
        <p:spPr bwMode="auto">
          <a:xfrm>
            <a:off x="799190" y="3382151"/>
            <a:ext cx="3613149" cy="2943210"/>
          </a:xfrm>
          <a:prstGeom prst="roundRect">
            <a:avLst>
              <a:gd name="adj" fmla="val 679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/>
          <a:srcRect l="16047" r="15786"/>
          <a:stretch>
            <a:fillRect/>
          </a:stretch>
        </p:blipFill>
        <p:spPr bwMode="auto">
          <a:xfrm>
            <a:off x="4731658" y="2394527"/>
            <a:ext cx="4060153" cy="4187707"/>
          </a:xfrm>
          <a:prstGeom prst="roundRect">
            <a:avLst>
              <a:gd name="adj" fmla="val 412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1041307" y="407317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1041307" y="210927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694" y="811959"/>
            <a:ext cx="3696205" cy="2772000"/>
          </a:xfrm>
          <a:prstGeom prst="roundRect">
            <a:avLst>
              <a:gd name="adj" fmla="val 416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344" t="4279" r="3438" b="16561"/>
          <a:stretch>
            <a:fillRect/>
          </a:stretch>
        </p:blipFill>
        <p:spPr bwMode="auto">
          <a:xfrm>
            <a:off x="4448414" y="1054211"/>
            <a:ext cx="4248653" cy="2476389"/>
          </a:xfrm>
          <a:prstGeom prst="roundRect">
            <a:avLst>
              <a:gd name="adj" fmla="val 476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itn.ac.id/wp-content/themes/ascent/includes/images/dott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30514"/>
          </a:xfrm>
          <a:prstGeom prst="rect">
            <a:avLst/>
          </a:prstGeom>
          <a:noFill/>
        </p:spPr>
      </p:pic>
      <p:pic>
        <p:nvPicPr>
          <p:cNvPr id="25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55202" y="14028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t="1464" r="4170" b="1432"/>
          <a:stretch>
            <a:fillRect/>
          </a:stretch>
        </p:blipFill>
        <p:spPr bwMode="auto">
          <a:xfrm>
            <a:off x="524744" y="4094667"/>
            <a:ext cx="1450915" cy="2340000"/>
          </a:xfrm>
          <a:prstGeom prst="roundRect">
            <a:avLst>
              <a:gd name="adj" fmla="val 730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22063" y="2184398"/>
            <a:ext cx="3696206" cy="2772000"/>
          </a:xfrm>
          <a:prstGeom prst="roundRect">
            <a:avLst>
              <a:gd name="adj" fmla="val 364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/>
          <a:srcRect l="12669" t="16016" r="14688" b="16374"/>
          <a:stretch>
            <a:fillRect/>
          </a:stretch>
        </p:blipFill>
        <p:spPr bwMode="auto">
          <a:xfrm>
            <a:off x="4976579" y="3911600"/>
            <a:ext cx="3722921" cy="2772000"/>
          </a:xfrm>
          <a:prstGeom prst="roundRect">
            <a:avLst>
              <a:gd name="adj" fmla="val 432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49700" y="4094667"/>
            <a:ext cx="1433097" cy="2340000"/>
          </a:xfrm>
          <a:prstGeom prst="roundRect">
            <a:avLst>
              <a:gd name="adj" fmla="val 773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 cstate="print"/>
          <a:srcRect t="9042"/>
          <a:stretch>
            <a:fillRect/>
          </a:stretch>
        </p:blipFill>
        <p:spPr bwMode="auto">
          <a:xfrm>
            <a:off x="2154767" y="4094667"/>
            <a:ext cx="1615826" cy="2340000"/>
          </a:xfrm>
          <a:prstGeom prst="roundRect">
            <a:avLst>
              <a:gd name="adj" fmla="val 671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1041307" y="397792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1041307" y="201402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tn.ac.id/wp-content/themes/ascent/includes/images/dott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30514"/>
          </a:xfrm>
          <a:prstGeom prst="rect">
            <a:avLst/>
          </a:prstGeom>
          <a:noFill/>
        </p:spPr>
      </p:pic>
      <p:pic>
        <p:nvPicPr>
          <p:cNvPr id="25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55202" y="14028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504" y="872960"/>
            <a:ext cx="5690143" cy="4269056"/>
          </a:xfrm>
          <a:prstGeom prst="roundRect">
            <a:avLst>
              <a:gd name="adj" fmla="val 387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 t="8042" b="12704"/>
          <a:stretch>
            <a:fillRect/>
          </a:stretch>
        </p:blipFill>
        <p:spPr bwMode="auto">
          <a:xfrm>
            <a:off x="5658419" y="1871848"/>
            <a:ext cx="3122097" cy="4517077"/>
          </a:xfrm>
          <a:prstGeom prst="roundRect">
            <a:avLst>
              <a:gd name="adj" fmla="val 601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4721" y="4064826"/>
            <a:ext cx="3360377" cy="2319338"/>
          </a:xfrm>
          <a:prstGeom prst="roundRect">
            <a:avLst>
              <a:gd name="adj" fmla="val 693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1041307" y="397792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1041307" y="201402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3321"/>
            <a:ext cx="9144000" cy="639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TextBox 16"/>
          <p:cNvSpPr txBox="1">
            <a:spLocks noChangeArrowheads="1"/>
          </p:cNvSpPr>
          <p:nvPr/>
        </p:nvSpPr>
        <p:spPr bwMode="auto">
          <a:xfrm>
            <a:off x="6096000" y="5410200"/>
            <a:ext cx="91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>
                <a:latin typeface="Segoe UI" pitchFamily="34" charset="0"/>
                <a:ea typeface="Segoe UI" pitchFamily="34" charset="0"/>
                <a:cs typeface="Segoe UI" pitchFamily="34" charset="0"/>
              </a:rPr>
              <a:t>Банки </a:t>
            </a:r>
            <a:endParaRPr lang="ru-RU" sz="240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083" name="Picture 11" descr="https://cdn.pixabay.com/photo/2013/07/13/13/21/book-160871_64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24000" y="1447800"/>
            <a:ext cx="1371600" cy="1371600"/>
          </a:xfrm>
          <a:prstGeom prst="rect">
            <a:avLst/>
          </a:prstGeom>
          <a:noFill/>
        </p:spPr>
      </p:pic>
      <p:sp>
        <p:nvSpPr>
          <p:cNvPr id="3082" name="Прямоугольник 16"/>
          <p:cNvSpPr>
            <a:spLocks noChangeArrowheads="1"/>
          </p:cNvSpPr>
          <p:nvPr/>
        </p:nvSpPr>
        <p:spPr bwMode="auto">
          <a:xfrm>
            <a:off x="838201" y="2876551"/>
            <a:ext cx="28741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Segoe UI" pitchFamily="34" charset="0"/>
                <a:ea typeface="Segoe UI" pitchFamily="34" charset="0"/>
                <a:cs typeface="Segoe UI" pitchFamily="34" charset="0"/>
              </a:rPr>
              <a:t>Научные </a:t>
            </a:r>
          </a:p>
          <a:p>
            <a:pPr algn="ctr"/>
            <a:r>
              <a:rPr lang="ru-RU">
                <a:latin typeface="Segoe UI" pitchFamily="34" charset="0"/>
                <a:ea typeface="Segoe UI" pitchFamily="34" charset="0"/>
                <a:cs typeface="Segoe UI" pitchFamily="34" charset="0"/>
              </a:rPr>
              <a:t>и публичные библиотеки</a:t>
            </a:r>
          </a:p>
        </p:txBody>
      </p:sp>
      <p:sp>
        <p:nvSpPr>
          <p:cNvPr id="7" name="AutoShape 13" descr="https://kysciencecenter.org/wp-content/themes/kysc/img/microscope-icon.pn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84" name="Picture 14" descr="\\nlb.by\export\DOCUMENTS\dolgy_r_v\My Documents\My Pictures\microscope-ic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524001"/>
            <a:ext cx="1347788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Прямоугольник 20"/>
          <p:cNvSpPr>
            <a:spLocks noChangeArrowheads="1"/>
          </p:cNvSpPr>
          <p:nvPr/>
        </p:nvSpPr>
        <p:spPr bwMode="auto">
          <a:xfrm>
            <a:off x="3836990" y="2876551"/>
            <a:ext cx="5230343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>
                <a:latin typeface="Segoe UI" pitchFamily="34" charset="0"/>
                <a:ea typeface="Segoe UI" pitchFamily="34" charset="0"/>
                <a:cs typeface="Segoe UI" pitchFamily="34" charset="0"/>
              </a:rPr>
              <a:t>Научно-исследовательские институты</a:t>
            </a:r>
          </a:p>
          <a:p>
            <a:pPr algn="ctr">
              <a:spcAft>
                <a:spcPts val="600"/>
              </a:spcAft>
            </a:pPr>
            <a:r>
              <a:rPr lang="ru-RU">
                <a:latin typeface="Segoe UI" pitchFamily="34" charset="0"/>
                <a:ea typeface="Segoe UI" pitchFamily="34" charset="0"/>
                <a:cs typeface="Segoe UI" pitchFamily="34" charset="0"/>
              </a:rPr>
              <a:t>Республиканские научно-практические центры</a:t>
            </a:r>
          </a:p>
        </p:txBody>
      </p:sp>
      <p:sp>
        <p:nvSpPr>
          <p:cNvPr id="3086" name="Прямоугольник 21"/>
          <p:cNvSpPr>
            <a:spLocks noChangeArrowheads="1"/>
          </p:cNvSpPr>
          <p:nvPr/>
        </p:nvSpPr>
        <p:spPr bwMode="auto">
          <a:xfrm>
            <a:off x="1474788" y="5248276"/>
            <a:ext cx="1600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Segoe UI" pitchFamily="34" charset="0"/>
                <a:ea typeface="Segoe UI" pitchFamily="34" charset="0"/>
                <a:cs typeface="Segoe UI" pitchFamily="34" charset="0"/>
              </a:rPr>
              <a:t>Вузы</a:t>
            </a:r>
          </a:p>
          <a:p>
            <a:pPr algn="ctr"/>
            <a:r>
              <a:rPr lang="ru-RU">
                <a:latin typeface="Segoe UI" pitchFamily="34" charset="0"/>
                <a:ea typeface="Segoe UI" pitchFamily="34" charset="0"/>
                <a:cs typeface="Segoe UI" pitchFamily="34" charset="0"/>
              </a:rPr>
              <a:t>Колледжи</a:t>
            </a:r>
          </a:p>
          <a:p>
            <a:pPr algn="ctr"/>
            <a:r>
              <a:rPr lang="ru-RU">
                <a:latin typeface="Segoe UI" pitchFamily="34" charset="0"/>
                <a:ea typeface="Segoe UI" pitchFamily="34" charset="0"/>
                <a:cs typeface="Segoe UI" pitchFamily="34" charset="0"/>
              </a:rPr>
              <a:t>Школы</a:t>
            </a:r>
          </a:p>
        </p:txBody>
      </p:sp>
      <p:sp>
        <p:nvSpPr>
          <p:cNvPr id="3087" name="AutoShape 18" descr="https://s3.amazonaws.com/lbc-content/images/classes-icon.pn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8" name="AutoShape 20" descr="https://s3.amazonaws.com/lbc-content/images/classes-icon.pn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93" name="Picture 21" descr="\\nlb.by\export\DOCUMENTS\dolgy_r_v\My Documents\My Pictures\classes-icon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47800" y="3733800"/>
            <a:ext cx="1649008" cy="1649008"/>
          </a:xfrm>
          <a:prstGeom prst="rect">
            <a:avLst/>
          </a:prstGeom>
          <a:noFill/>
        </p:spPr>
      </p:pic>
      <p:sp>
        <p:nvSpPr>
          <p:cNvPr id="3090" name="AutoShape 23" descr="https://www.iconexperience.com/_img/o_collection_png/green_dark_grey/512x512/plain/bank_building.pn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96" name="Picture 24" descr="\\nlb.by\export\DOCUMENTS\dolgy_r_v\My Documents\My Pictures\bank_building.pn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66828" y="3886201"/>
            <a:ext cx="1548372" cy="1548372"/>
          </a:xfrm>
          <a:prstGeom prst="rect">
            <a:avLst/>
          </a:prstGeom>
          <a:noFill/>
        </p:spPr>
      </p:pic>
      <p:pic>
        <p:nvPicPr>
          <p:cNvPr id="26" name="Picture 2" descr="\\nlb.by\export\DOCUMENTS\dolgy_r_v\My Documents\My Pictures\Рисунок33.png"/>
          <p:cNvPicPr>
            <a:picLocks noChangeAspect="1" noChangeArrowheads="1"/>
          </p:cNvPicPr>
          <p:nvPr/>
        </p:nvPicPr>
        <p:blipFill>
          <a:blip r:embed="rId7"/>
          <a:srcRect b="74081"/>
          <a:stretch>
            <a:fillRect/>
          </a:stretch>
        </p:blipFill>
        <p:spPr bwMode="auto">
          <a:xfrm>
            <a:off x="-4762" y="6172200"/>
            <a:ext cx="9155113" cy="693739"/>
          </a:xfrm>
          <a:prstGeom prst="rect">
            <a:avLst/>
          </a:prstGeom>
          <a:noFill/>
        </p:spPr>
      </p:pic>
      <p:grpSp>
        <p:nvGrpSpPr>
          <p:cNvPr id="2" name="Группа 15"/>
          <p:cNvGrpSpPr/>
          <p:nvPr/>
        </p:nvGrpSpPr>
        <p:grpSpPr>
          <a:xfrm>
            <a:off x="0" y="381002"/>
            <a:ext cx="6096001" cy="739223"/>
            <a:chOff x="152400" y="762000"/>
            <a:chExt cx="3493214" cy="739223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grpSpPr>
        <p:sp>
          <p:nvSpPr>
            <p:cNvPr id="29" name="Прямоугольный треугольник 28"/>
            <p:cNvSpPr/>
            <p:nvPr/>
          </p:nvSpPr>
          <p:spPr>
            <a:xfrm rot="16200000" flipH="1" flipV="1">
              <a:off x="3015295" y="870905"/>
              <a:ext cx="739223" cy="5214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52400" y="762000"/>
              <a:ext cx="2971800" cy="73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Наши партнеры</a:t>
              </a:r>
              <a:endPara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" name="Группа 11"/>
          <p:cNvGrpSpPr/>
          <p:nvPr/>
        </p:nvGrpSpPr>
        <p:grpSpPr>
          <a:xfrm>
            <a:off x="6019800" y="381002"/>
            <a:ext cx="3124200" cy="739222"/>
            <a:chOff x="6019800" y="533396"/>
            <a:chExt cx="3124200" cy="739223"/>
          </a:xfrm>
          <a:gradFill>
            <a:gsLst>
              <a:gs pos="0">
                <a:srgbClr val="0062F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B7EC"/>
              </a:gs>
            </a:gsLst>
            <a:lin ang="2700000" scaled="0"/>
          </a:gradFill>
        </p:grpSpPr>
        <p:sp>
          <p:nvSpPr>
            <p:cNvPr id="32" name="TextBox 31"/>
            <p:cNvSpPr txBox="1"/>
            <p:nvPr/>
          </p:nvSpPr>
          <p:spPr>
            <a:xfrm>
              <a:off x="6934200" y="533400"/>
              <a:ext cx="2209800" cy="73866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Виртуальный 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читальный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зал НББ</a:t>
              </a:r>
            </a:p>
          </p:txBody>
        </p:sp>
        <p:sp>
          <p:nvSpPr>
            <p:cNvPr id="33" name="Прямоугольный треугольник 32"/>
            <p:cNvSpPr/>
            <p:nvPr/>
          </p:nvSpPr>
          <p:spPr>
            <a:xfrm rot="16200000">
              <a:off x="6107388" y="445808"/>
              <a:ext cx="739223" cy="914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34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553200" y="38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tn.ac.id/wp-content/themes/ascent/includes/images/dott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30514"/>
          </a:xfrm>
          <a:prstGeom prst="rect">
            <a:avLst/>
          </a:prstGeom>
          <a:noFill/>
        </p:spPr>
      </p:pic>
      <p:pic>
        <p:nvPicPr>
          <p:cNvPr id="25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55202" y="14028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656" y="952633"/>
            <a:ext cx="5699180" cy="4065685"/>
          </a:xfrm>
          <a:prstGeom prst="roundRect">
            <a:avLst>
              <a:gd name="adj" fmla="val 2944"/>
            </a:avLst>
          </a:prstGeom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 l="17096" r="16381" b="9010"/>
          <a:stretch>
            <a:fillRect/>
          </a:stretch>
        </p:blipFill>
        <p:spPr bwMode="auto">
          <a:xfrm>
            <a:off x="4593771" y="1817913"/>
            <a:ext cx="3851701" cy="4784525"/>
          </a:xfrm>
          <a:prstGeom prst="roundRect">
            <a:avLst>
              <a:gd name="adj" fmla="val 2673"/>
            </a:avLst>
          </a:prstGeom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1041307" y="397792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1041307" y="201402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\\nlb\export\STUFF\OKV\Птица0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8226" y="-103730"/>
            <a:ext cx="4914900" cy="6952205"/>
          </a:xfrm>
          <a:prstGeom prst="rect">
            <a:avLst/>
          </a:prstGeom>
          <a:ln>
            <a:noFill/>
          </a:ln>
          <a:effectLst>
            <a:outerShdw blurRad="152400" dist="139700" dir="2700000" sx="99000" sy="99000" algn="tl" rotWithShape="0">
              <a:prstClr val="black">
                <a:alpha val="23000"/>
              </a:prstClr>
            </a:outerShdw>
          </a:effectLst>
        </p:spPr>
      </p:pic>
      <p:sp>
        <p:nvSpPr>
          <p:cNvPr id="1026" name="AutoShape 2" descr="Neuroscience, baby presentation keynote design marketing bra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2" name="AutoShape 2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api.asm.skype.com/v1/objects/0-weu-d9-33e8e996a64a948176551ad4e2ecf374/views/imgpsh_fullsiz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4" name="AutoShape 2" descr="image descrip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13025" y="1541096"/>
            <a:ext cx="61592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Спасибо</a:t>
            </a:r>
          </a:p>
          <a:p>
            <a:r>
              <a:rPr lang="ru-RU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за внимание!</a:t>
            </a:r>
            <a:endParaRPr lang="ru-RU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32977" y="27363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1041307" y="540667"/>
            <a:ext cx="3323303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Национальной библиотеки Беларуси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1041307" y="344277"/>
            <a:ext cx="2181088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110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Виртуальный читальный зал</a:t>
            </a:r>
            <a:endParaRPr lang="ru-RU" sz="110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1142832" y="4235483"/>
            <a:ext cx="4572167" cy="537328"/>
          </a:xfrm>
          <a:prstGeom prst="flowChartAlternateProcess">
            <a:avLst/>
          </a:prstGeom>
          <a:solidFill>
            <a:srgbClr val="33B6CE"/>
          </a:solidFill>
          <a:ln>
            <a:noFill/>
          </a:ln>
          <a:effectLst>
            <a:outerShdw blurRad="3556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08" name="AutoShape 4" descr="https://yesbelarus.com/usersdata/tumb_cache/6d74c604d7060d048f1e081931597269.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233714" y="4319481"/>
            <a:ext cx="440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Отдел корпоративного взаимодействия</a:t>
            </a:r>
            <a:endParaRPr lang="ru-RU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1142834" y="4939425"/>
            <a:ext cx="2295691" cy="537328"/>
          </a:xfrm>
          <a:prstGeom prst="flowChartAlternateProcess">
            <a:avLst/>
          </a:prstGeom>
          <a:solidFill>
            <a:srgbClr val="33B6CE"/>
          </a:solidFill>
          <a:ln>
            <a:noFill/>
          </a:ln>
          <a:effectLst>
            <a:outerShdw blurRad="3556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233714" y="5023423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+375 17 293 28 90</a:t>
            </a:r>
            <a:endParaRPr lang="ru-RU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1133224" y="5643367"/>
            <a:ext cx="1579831" cy="486128"/>
          </a:xfrm>
          <a:prstGeom prst="flowChartAlternateProcess">
            <a:avLst/>
          </a:prstGeom>
          <a:solidFill>
            <a:srgbClr val="33B6CE"/>
          </a:solidFill>
          <a:ln>
            <a:noFill/>
          </a:ln>
          <a:effectLst>
            <a:outerShdw blurRad="3556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virt@nlb.by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6019800" y="381000"/>
            <a:ext cx="3124200" cy="739223"/>
            <a:chOff x="6019800" y="533396"/>
            <a:chExt cx="3124200" cy="739223"/>
          </a:xfrm>
          <a:gradFill>
            <a:gsLst>
              <a:gs pos="0">
                <a:srgbClr val="0062F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B7EC"/>
              </a:gs>
            </a:gsLst>
            <a:lin ang="2700000" scaled="0"/>
          </a:gradFill>
        </p:grpSpPr>
        <p:sp>
          <p:nvSpPr>
            <p:cNvPr id="19" name="TextBox 18"/>
            <p:cNvSpPr txBox="1"/>
            <p:nvPr/>
          </p:nvSpPr>
          <p:spPr>
            <a:xfrm>
              <a:off x="6934200" y="533400"/>
              <a:ext cx="2209800" cy="73866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Виртуальный 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читальный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зал НББ</a:t>
              </a:r>
            </a:p>
          </p:txBody>
        </p:sp>
        <p:sp>
          <p:nvSpPr>
            <p:cNvPr id="11" name="Прямоугольный треугольник 10"/>
            <p:cNvSpPr/>
            <p:nvPr/>
          </p:nvSpPr>
          <p:spPr>
            <a:xfrm rot="16200000">
              <a:off x="6107388" y="445808"/>
              <a:ext cx="739223" cy="914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4099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553200" y="38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5"/>
          <p:cNvGrpSpPr/>
          <p:nvPr/>
        </p:nvGrpSpPr>
        <p:grpSpPr>
          <a:xfrm>
            <a:off x="0" y="381004"/>
            <a:ext cx="6096001" cy="739223"/>
            <a:chOff x="152400" y="762000"/>
            <a:chExt cx="3493214" cy="739223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grpSpPr>
        <p:sp>
          <p:nvSpPr>
            <p:cNvPr id="14" name="Прямоугольный треугольник 13"/>
            <p:cNvSpPr/>
            <p:nvPr/>
          </p:nvSpPr>
          <p:spPr>
            <a:xfrm rot="16200000" flipH="1" flipV="1">
              <a:off x="3015295" y="870905"/>
              <a:ext cx="739223" cy="5214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52400" y="762000"/>
              <a:ext cx="2971800" cy="73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442913" algn="ctr" eaLnBrk="1" hangingPunct="1">
                <a:defRPr/>
              </a:pPr>
              <a:r>
                <a:rPr lang="ru-RU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Преимущества партнерства</a:t>
              </a:r>
            </a:p>
          </p:txBody>
        </p:sp>
      </p:grpSp>
      <p:sp>
        <p:nvSpPr>
          <p:cNvPr id="4102" name="TextBox 20"/>
          <p:cNvSpPr txBox="1">
            <a:spLocks noChangeArrowheads="1"/>
          </p:cNvSpPr>
          <p:nvPr/>
        </p:nvSpPr>
        <p:spPr bwMode="auto">
          <a:xfrm>
            <a:off x="1117600" y="1355725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000">
                <a:latin typeface="Segoe UI" pitchFamily="34" charset="0"/>
                <a:ea typeface="Segoe UI" pitchFamily="34" charset="0"/>
                <a:cs typeface="Segoe UI" pitchFamily="34" charset="0"/>
              </a:rPr>
              <a:t>Национальная библиотека Беларуси закупает</a:t>
            </a:r>
          </a:p>
          <a:p>
            <a:pPr eaLnBrk="1" hangingPunct="1"/>
            <a:r>
              <a:rPr lang="ru-RU" altLang="ru-RU" sz="2000">
                <a:latin typeface="Segoe UI" pitchFamily="34" charset="0"/>
                <a:ea typeface="Segoe UI" pitchFamily="34" charset="0"/>
                <a:cs typeface="Segoe UI" pitchFamily="34" charset="0"/>
              </a:rPr>
              <a:t>для организаций страны электронные информационные ресурсы (ЭИР) у издательств и агрегаторов</a:t>
            </a:r>
            <a:endParaRPr lang="en-US" altLang="ru-RU" sz="200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03" name="TextBox 22"/>
          <p:cNvSpPr txBox="1">
            <a:spLocks noChangeArrowheads="1"/>
          </p:cNvSpPr>
          <p:nvPr/>
        </p:nvSpPr>
        <p:spPr bwMode="auto">
          <a:xfrm>
            <a:off x="1117600" y="3336925"/>
            <a:ext cx="6858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000">
                <a:latin typeface="Segoe UI" pitchFamily="34" charset="0"/>
                <a:ea typeface="Segoe UI" pitchFamily="34" charset="0"/>
                <a:cs typeface="Segoe UI" pitchFamily="34" charset="0"/>
              </a:rPr>
              <a:t>Организация заключает договор на подключение</a:t>
            </a:r>
          </a:p>
          <a:p>
            <a:pPr eaLnBrk="1" hangingPunct="1"/>
            <a:r>
              <a:rPr lang="ru-RU" altLang="ru-RU" sz="2000">
                <a:latin typeface="Segoe UI" pitchFamily="34" charset="0"/>
                <a:ea typeface="Segoe UI" pitchFamily="34" charset="0"/>
                <a:cs typeface="Segoe UI" pitchFamily="34" charset="0"/>
              </a:rPr>
              <a:t>к ЭИР с Национальной библиотекой Беларуси, </a:t>
            </a:r>
          </a:p>
          <a:p>
            <a:pPr eaLnBrk="1" hangingPunct="1"/>
            <a:r>
              <a:rPr lang="ru-RU" altLang="ru-RU" sz="2000">
                <a:latin typeface="Segoe UI" pitchFamily="34" charset="0"/>
                <a:ea typeface="Segoe UI" pitchFamily="34" charset="0"/>
                <a:cs typeface="Segoe UI" pitchFamily="34" charset="0"/>
              </a:rPr>
              <a:t>а не с зарубежной фирмой или её посредником</a:t>
            </a:r>
          </a:p>
        </p:txBody>
      </p:sp>
      <p:sp>
        <p:nvSpPr>
          <p:cNvPr id="4104" name="TextBox 29"/>
          <p:cNvSpPr txBox="1">
            <a:spLocks noChangeArrowheads="1"/>
          </p:cNvSpPr>
          <p:nvPr/>
        </p:nvSpPr>
        <p:spPr bwMode="auto">
          <a:xfrm>
            <a:off x="1117600" y="2498725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000">
                <a:latin typeface="Segoe UI" pitchFamily="34" charset="0"/>
                <a:ea typeface="Segoe UI" pitchFamily="34" charset="0"/>
                <a:cs typeface="Segoe UI" pitchFamily="34" charset="0"/>
              </a:rPr>
              <a:t>Корпоративная закупка ЭИР выгодней индивидуальной подписки для организации</a:t>
            </a:r>
          </a:p>
        </p:txBody>
      </p:sp>
      <p:sp>
        <p:nvSpPr>
          <p:cNvPr id="4105" name="TextBox 30"/>
          <p:cNvSpPr txBox="1">
            <a:spLocks noChangeArrowheads="1"/>
          </p:cNvSpPr>
          <p:nvPr/>
        </p:nvSpPr>
        <p:spPr bwMode="auto">
          <a:xfrm>
            <a:off x="1117600" y="4479925"/>
            <a:ext cx="7162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000">
                <a:latin typeface="Segoe UI" pitchFamily="34" charset="0"/>
                <a:ea typeface="Segoe UI" pitchFamily="34" charset="0"/>
                <a:cs typeface="Segoe UI" pitchFamily="34" charset="0"/>
              </a:rPr>
              <a:t>Национальная библиотека Беларуси осуществляет консультационную поддержку использования ЭИР</a:t>
            </a:r>
          </a:p>
        </p:txBody>
      </p:sp>
      <p:sp>
        <p:nvSpPr>
          <p:cNvPr id="4106" name="TextBox 15"/>
          <p:cNvSpPr txBox="1">
            <a:spLocks noChangeArrowheads="1"/>
          </p:cNvSpPr>
          <p:nvPr/>
        </p:nvSpPr>
        <p:spPr bwMode="auto">
          <a:xfrm>
            <a:off x="1117600" y="5311775"/>
            <a:ext cx="731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000">
                <a:latin typeface="Segoe UI" pitchFamily="34" charset="0"/>
                <a:ea typeface="Segoe UI" pitchFamily="34" charset="0"/>
                <a:cs typeface="Segoe UI" pitchFamily="34" charset="0"/>
              </a:rPr>
              <a:t>Организации-партнеры автоматически получают доступ</a:t>
            </a:r>
          </a:p>
          <a:p>
            <a:pPr eaLnBrk="1" hangingPunct="1"/>
            <a:r>
              <a:rPr lang="ru-RU" altLang="ru-RU" sz="2000">
                <a:latin typeface="Segoe UI" pitchFamily="34" charset="0"/>
                <a:ea typeface="Segoe UI" pitchFamily="34" charset="0"/>
                <a:cs typeface="Segoe UI" pitchFamily="34" charset="0"/>
              </a:rPr>
              <a:t>ко всем тестируемым ресурсам </a:t>
            </a:r>
          </a:p>
        </p:txBody>
      </p:sp>
      <p:sp>
        <p:nvSpPr>
          <p:cNvPr id="18" name="Прямоугольник 17"/>
          <p:cNvSpPr/>
          <p:nvPr/>
        </p:nvSpPr>
        <p:spPr>
          <a:xfrm rot="16200000" flipH="1" flipV="1">
            <a:off x="610394" y="1823244"/>
            <a:ext cx="755650" cy="714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16200000" flipH="1" flipV="1">
            <a:off x="718344" y="2813843"/>
            <a:ext cx="539750" cy="714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rot="16200000" flipH="1" flipV="1">
            <a:off x="610394" y="3785394"/>
            <a:ext cx="755650" cy="714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rot="16200000" flipH="1" flipV="1">
            <a:off x="735806" y="4795044"/>
            <a:ext cx="504825" cy="714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16200000" flipH="1" flipV="1">
            <a:off x="721519" y="5630069"/>
            <a:ext cx="533400" cy="714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21" name="Picture 2" descr="\\nlb.by\export\DOCUMENTS\dolgy_r_v\My Documents\My Pictures\Рисунок33.png"/>
          <p:cNvPicPr>
            <a:picLocks noChangeAspect="1" noChangeArrowheads="1"/>
          </p:cNvPicPr>
          <p:nvPr/>
        </p:nvPicPr>
        <p:blipFill>
          <a:blip r:embed="rId4"/>
          <a:srcRect b="74081"/>
          <a:stretch>
            <a:fillRect/>
          </a:stretch>
        </p:blipFill>
        <p:spPr bwMode="auto">
          <a:xfrm>
            <a:off x="-4763" y="6172200"/>
            <a:ext cx="9155113" cy="693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\\nlb.by\export\DOCUMENTS\dolgy_r_v\My Documents\My Pictures\Рисунок33.png"/>
          <p:cNvPicPr>
            <a:picLocks noChangeAspect="1" noChangeArrowheads="1"/>
          </p:cNvPicPr>
          <p:nvPr/>
        </p:nvPicPr>
        <p:blipFill>
          <a:blip r:embed="rId3"/>
          <a:srcRect b="74081"/>
          <a:stretch>
            <a:fillRect/>
          </a:stretch>
        </p:blipFill>
        <p:spPr bwMode="auto">
          <a:xfrm>
            <a:off x="-4762" y="6162675"/>
            <a:ext cx="9155113" cy="69373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r="42706"/>
          <a:stretch>
            <a:fillRect/>
          </a:stretch>
        </p:blipFill>
        <p:spPr bwMode="auto">
          <a:xfrm>
            <a:off x="6477000" y="1752600"/>
            <a:ext cx="2160000" cy="246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1"/>
          <p:cNvGrpSpPr/>
          <p:nvPr/>
        </p:nvGrpSpPr>
        <p:grpSpPr>
          <a:xfrm>
            <a:off x="6019800" y="381002"/>
            <a:ext cx="3124200" cy="739222"/>
            <a:chOff x="6019800" y="533396"/>
            <a:chExt cx="3124200" cy="739223"/>
          </a:xfrm>
          <a:gradFill>
            <a:gsLst>
              <a:gs pos="0">
                <a:srgbClr val="0062F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B7EC"/>
              </a:gs>
            </a:gsLst>
            <a:lin ang="2700000" scaled="0"/>
          </a:gradFill>
        </p:grpSpPr>
        <p:sp>
          <p:nvSpPr>
            <p:cNvPr id="19" name="TextBox 18"/>
            <p:cNvSpPr txBox="1"/>
            <p:nvPr/>
          </p:nvSpPr>
          <p:spPr>
            <a:xfrm>
              <a:off x="6934200" y="533400"/>
              <a:ext cx="2209800" cy="73866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Виртуальный 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читальный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зал НББ</a:t>
              </a:r>
            </a:p>
          </p:txBody>
        </p:sp>
        <p:sp>
          <p:nvSpPr>
            <p:cNvPr id="11" name="Прямоугольный треугольник 10"/>
            <p:cNvSpPr/>
            <p:nvPr/>
          </p:nvSpPr>
          <p:spPr>
            <a:xfrm rot="16200000">
              <a:off x="6107388" y="445808"/>
              <a:ext cx="739223" cy="914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8195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553200" y="38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5"/>
          <p:cNvGrpSpPr/>
          <p:nvPr/>
        </p:nvGrpSpPr>
        <p:grpSpPr>
          <a:xfrm>
            <a:off x="0" y="381006"/>
            <a:ext cx="6096001" cy="739223"/>
            <a:chOff x="152400" y="762000"/>
            <a:chExt cx="3493214" cy="739223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grpSpPr>
        <p:sp>
          <p:nvSpPr>
            <p:cNvPr id="14" name="Прямоугольный треугольник 13"/>
            <p:cNvSpPr/>
            <p:nvPr/>
          </p:nvSpPr>
          <p:spPr>
            <a:xfrm rot="16200000" flipH="1" flipV="1">
              <a:off x="3015295" y="870905"/>
              <a:ext cx="739223" cy="5214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52400" y="762000"/>
              <a:ext cx="2971800" cy="73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20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Электронные информационные ресурсы</a:t>
              </a:r>
              <a:endPara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8198" name="Picture 2" descr="http://www.rgub.ru/img/news/1927-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791" y="1905000"/>
            <a:ext cx="1628409" cy="109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/>
          <a:srcRect t="6061" r="48415" b="4545"/>
          <a:stretch>
            <a:fillRect/>
          </a:stretch>
        </p:blipFill>
        <p:spPr bwMode="auto">
          <a:xfrm>
            <a:off x="6172200" y="2057400"/>
            <a:ext cx="2160000" cy="2994546"/>
          </a:xfrm>
          <a:prstGeom prst="rect">
            <a:avLst/>
          </a:prstGeom>
          <a:ln>
            <a:noFill/>
          </a:ln>
          <a:effectLst>
            <a:outerShdw blurRad="292100" dist="139700" dir="2700000" sx="99000" sy="99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 descr="http://www.lib.tpu.ru/siteimages/4248547d-eb91-4511-9746-e73dc5128b0f/1024.jpg"/>
          <p:cNvPicPr>
            <a:picLocks noChangeAspect="1" noChangeArrowheads="1"/>
          </p:cNvPicPr>
          <p:nvPr/>
        </p:nvPicPr>
        <p:blipFill>
          <a:blip r:embed="rId8" cstate="print"/>
          <a:srcRect b="40916"/>
          <a:stretch>
            <a:fillRect/>
          </a:stretch>
        </p:blipFill>
        <p:spPr bwMode="auto">
          <a:xfrm>
            <a:off x="1143000" y="5152292"/>
            <a:ext cx="2410559" cy="41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https://yt3.ggpht.com/-6q22cgTMLkI/AAAAAAAAAAI/AAAAAAAAAAA/UcWCbH9l--8/s900-c-k-no-mo-rj-c0xffffff/photo.jpg"/>
          <p:cNvPicPr>
            <a:picLocks noChangeAspect="1" noChangeArrowheads="1"/>
          </p:cNvPicPr>
          <p:nvPr/>
        </p:nvPicPr>
        <p:blipFill>
          <a:blip r:embed="rId9"/>
          <a:srcRect l="23808" t="4762" r="19048" b="4762"/>
          <a:stretch>
            <a:fillRect/>
          </a:stretch>
        </p:blipFill>
        <p:spPr bwMode="auto">
          <a:xfrm>
            <a:off x="630666" y="3276600"/>
            <a:ext cx="906754" cy="143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/>
          <a:srcRect l="6061" t="6061" r="41818" b="4545"/>
          <a:stretch>
            <a:fillRect/>
          </a:stretch>
        </p:blipFill>
        <p:spPr bwMode="auto">
          <a:xfrm>
            <a:off x="5841000" y="2438400"/>
            <a:ext cx="2160000" cy="2963439"/>
          </a:xfrm>
          <a:prstGeom prst="rect">
            <a:avLst/>
          </a:prstGeom>
          <a:ln>
            <a:noFill/>
          </a:ln>
          <a:effectLst>
            <a:outerShdw blurRad="292100" dist="139700" dir="2700000" sx="99000" sy="99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 cstate="print"/>
          <a:srcRect t="6250" r="42023" b="4688"/>
          <a:stretch>
            <a:fillRect/>
          </a:stretch>
        </p:blipFill>
        <p:spPr bwMode="auto">
          <a:xfrm>
            <a:off x="5536200" y="2743200"/>
            <a:ext cx="2160000" cy="2654141"/>
          </a:xfrm>
          <a:prstGeom prst="rect">
            <a:avLst/>
          </a:prstGeom>
          <a:ln>
            <a:noFill/>
          </a:ln>
          <a:effectLst>
            <a:outerShdw blurRad="292100" dist="139700" dir="2700000" sx="99000" sy="99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2" descr="http://www.rgub.ru/img/news/1907-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0" y="2070609"/>
            <a:ext cx="2209178" cy="828957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/>
          <a:srcRect r="16620" b="18731"/>
          <a:stretch>
            <a:fillRect/>
          </a:stretch>
        </p:blipFill>
        <p:spPr bwMode="auto">
          <a:xfrm>
            <a:off x="5257800" y="3048000"/>
            <a:ext cx="2160000" cy="2667003"/>
          </a:xfrm>
          <a:prstGeom prst="rect">
            <a:avLst/>
          </a:prstGeom>
          <a:ln>
            <a:noFill/>
          </a:ln>
          <a:effectLst>
            <a:outerShdw blurRad="241300" dist="139700" dir="2700000" sx="98000" sy="98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 descr="http://www.rgub.ru/img/news/1916-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28800" y="3899410"/>
            <a:ext cx="2667000" cy="67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4724400" y="1114424"/>
            <a:ext cx="4419600" cy="5743575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5170476" y="3898488"/>
            <a:ext cx="397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Справочники и учебные пособия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70476" y="4399932"/>
            <a:ext cx="366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Словари и энциклопедии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70476" y="4901376"/>
            <a:ext cx="271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Издания по искусству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70476" y="3397044"/>
            <a:ext cx="126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Журналы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70476" y="2895600"/>
            <a:ext cx="367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Научная и учебная литература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\\nlb.by\export\DOCUMENTS\dolgy_r_v\My Documents\My Pictures\Рисунок33.png"/>
          <p:cNvPicPr>
            <a:picLocks noChangeAspect="1" noChangeArrowheads="1"/>
          </p:cNvPicPr>
          <p:nvPr/>
        </p:nvPicPr>
        <p:blipFill>
          <a:blip r:embed="rId3"/>
          <a:srcRect b="74081"/>
          <a:stretch>
            <a:fillRect/>
          </a:stretch>
        </p:blipFill>
        <p:spPr bwMode="auto">
          <a:xfrm>
            <a:off x="-4762" y="6172200"/>
            <a:ext cx="9155113" cy="693739"/>
          </a:xfrm>
          <a:prstGeom prst="rect">
            <a:avLst/>
          </a:prstGeom>
          <a:noFill/>
        </p:spPr>
      </p:pic>
      <p:grpSp>
        <p:nvGrpSpPr>
          <p:cNvPr id="2" name="Группа 11"/>
          <p:cNvGrpSpPr/>
          <p:nvPr/>
        </p:nvGrpSpPr>
        <p:grpSpPr>
          <a:xfrm>
            <a:off x="6019800" y="381002"/>
            <a:ext cx="3124200" cy="739222"/>
            <a:chOff x="6019800" y="533396"/>
            <a:chExt cx="3124200" cy="739223"/>
          </a:xfrm>
          <a:gradFill>
            <a:gsLst>
              <a:gs pos="0">
                <a:srgbClr val="0062F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B7EC"/>
              </a:gs>
            </a:gsLst>
            <a:lin ang="2700000" scaled="0"/>
          </a:gradFill>
        </p:grpSpPr>
        <p:sp>
          <p:nvSpPr>
            <p:cNvPr id="19" name="TextBox 18"/>
            <p:cNvSpPr txBox="1"/>
            <p:nvPr/>
          </p:nvSpPr>
          <p:spPr>
            <a:xfrm>
              <a:off x="6934200" y="533400"/>
              <a:ext cx="2209800" cy="73866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Виртуальный 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читальный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зал НББ</a:t>
              </a:r>
            </a:p>
          </p:txBody>
        </p:sp>
        <p:sp>
          <p:nvSpPr>
            <p:cNvPr id="11" name="Прямоугольный треугольник 10"/>
            <p:cNvSpPr/>
            <p:nvPr/>
          </p:nvSpPr>
          <p:spPr>
            <a:xfrm rot="16200000">
              <a:off x="6107388" y="445808"/>
              <a:ext cx="739223" cy="914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6147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553200" y="38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5"/>
          <p:cNvGrpSpPr/>
          <p:nvPr/>
        </p:nvGrpSpPr>
        <p:grpSpPr>
          <a:xfrm>
            <a:off x="0" y="381002"/>
            <a:ext cx="6096001" cy="739223"/>
            <a:chOff x="152400" y="762000"/>
            <a:chExt cx="3493214" cy="739223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grpSpPr>
        <p:sp>
          <p:nvSpPr>
            <p:cNvPr id="14" name="Прямоугольный треугольник 13"/>
            <p:cNvSpPr/>
            <p:nvPr/>
          </p:nvSpPr>
          <p:spPr>
            <a:xfrm rot="16200000" flipH="1" flipV="1">
              <a:off x="3015295" y="870905"/>
              <a:ext cx="739223" cy="5214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52400" y="762000"/>
              <a:ext cx="2971800" cy="73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20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Электронные информационные ресурсы</a:t>
              </a:r>
              <a:endParaRPr lang="ru-RU" sz="1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6157" name="AutoShape 13" descr="https://library.maastrichtuniversity.nl/wp-content/uploads/ebsco.pn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9000" y="1905000"/>
            <a:ext cx="2484000" cy="334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" cstate="print"/>
          <a:srcRect b="8585"/>
          <a:stretch>
            <a:fillRect/>
          </a:stretch>
        </p:blipFill>
        <p:spPr bwMode="auto">
          <a:xfrm>
            <a:off x="5928600" y="2273637"/>
            <a:ext cx="2484000" cy="296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print"/>
          <a:srcRect r="24800"/>
          <a:stretch>
            <a:fillRect/>
          </a:stretch>
        </p:blipFill>
        <p:spPr bwMode="auto">
          <a:xfrm>
            <a:off x="5593200" y="2654637"/>
            <a:ext cx="2484000" cy="2908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600" y="3111837"/>
            <a:ext cx="2484000" cy="2959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83600" y="3492837"/>
            <a:ext cx="2484000" cy="2867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8858" y="5181600"/>
            <a:ext cx="177714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 descr="D:\Презентации\Для вузов\images.jpg"/>
          <p:cNvPicPr>
            <a:picLocks noChangeAspect="1" noChangeArrowheads="1"/>
          </p:cNvPicPr>
          <p:nvPr/>
        </p:nvPicPr>
        <p:blipFill>
          <a:blip r:embed="rId11"/>
          <a:srcRect r="24396"/>
          <a:stretch>
            <a:fillRect/>
          </a:stretch>
        </p:blipFill>
        <p:spPr bwMode="auto">
          <a:xfrm>
            <a:off x="2567065" y="5263706"/>
            <a:ext cx="1785078" cy="576000"/>
          </a:xfrm>
          <a:prstGeom prst="rect">
            <a:avLst/>
          </a:prstGeom>
          <a:noFill/>
        </p:spPr>
      </p:pic>
      <p:pic>
        <p:nvPicPr>
          <p:cNvPr id="42" name="Picture 2" descr="D:\Логотипы ЭБД\OUP_logo.svg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87681" y="3671781"/>
            <a:ext cx="1508761" cy="42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 descr="D:\Логотипы ЭБД\Cambridge_University_Press_logo.sv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7430" y="3671015"/>
            <a:ext cx="1676401" cy="35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9" descr="D:\Презентации\Для вузов\wiley.png"/>
          <p:cNvPicPr>
            <a:picLocks noChangeAspect="1" noChangeArrowheads="1"/>
          </p:cNvPicPr>
          <p:nvPr/>
        </p:nvPicPr>
        <p:blipFill>
          <a:blip r:embed="rId14" cstate="print"/>
          <a:srcRect l="10300" t="17132" r="7296" b="22907"/>
          <a:stretch>
            <a:fillRect/>
          </a:stretch>
        </p:blipFill>
        <p:spPr bwMode="auto">
          <a:xfrm>
            <a:off x="2645770" y="2830459"/>
            <a:ext cx="1592583" cy="464503"/>
          </a:xfrm>
          <a:prstGeom prst="rect">
            <a:avLst/>
          </a:prstGeom>
          <a:noFill/>
        </p:spPr>
      </p:pic>
      <p:pic>
        <p:nvPicPr>
          <p:cNvPr id="45" name="Picture 11" descr="https://towardsmaturity.org/wp-content/uploads/2017/02/EP_full_colour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1000" y="4260727"/>
            <a:ext cx="2049260" cy="760907"/>
          </a:xfrm>
          <a:prstGeom prst="rect">
            <a:avLst/>
          </a:prstGeom>
          <a:noFill/>
        </p:spPr>
      </p:pic>
      <p:pic>
        <p:nvPicPr>
          <p:cNvPr id="47" name="Picture 3" descr="D:\0.png"/>
          <p:cNvPicPr>
            <a:picLocks noChangeAspect="1" noChangeArrowheads="1"/>
          </p:cNvPicPr>
          <p:nvPr/>
        </p:nvPicPr>
        <p:blipFill>
          <a:blip r:embed="rId16"/>
          <a:srcRect t="27778" b="25555"/>
          <a:stretch>
            <a:fillRect/>
          </a:stretch>
        </p:blipFill>
        <p:spPr bwMode="auto">
          <a:xfrm>
            <a:off x="637281" y="2717725"/>
            <a:ext cx="1536699" cy="717126"/>
          </a:xfrm>
          <a:prstGeom prst="rect">
            <a:avLst/>
          </a:prstGeom>
          <a:noFill/>
        </p:spPr>
      </p:pic>
      <p:sp>
        <p:nvSpPr>
          <p:cNvPr id="48" name="Прямоугольник 47"/>
          <p:cNvSpPr/>
          <p:nvPr/>
        </p:nvSpPr>
        <p:spPr>
          <a:xfrm>
            <a:off x="4724400" y="1114425"/>
            <a:ext cx="4419600" cy="5743575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5173267" y="2819400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Научные журналы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73267" y="3815834"/>
            <a:ext cx="1657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Монографии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73267" y="4314051"/>
            <a:ext cx="1143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Патенты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6" name="Picture 14" descr="\\nlb.by\export\DOCUMENTS\dolgy_r_v\My Documents\My Pictures\ebsco2.png"/>
          <p:cNvPicPr>
            <a:picLocks noChangeAspect="1" noChangeArrowheads="1"/>
          </p:cNvPicPr>
          <p:nvPr/>
        </p:nvPicPr>
        <p:blipFill>
          <a:blip r:embed="rId17"/>
          <a:srcRect t="17251" b="18588"/>
          <a:stretch>
            <a:fillRect/>
          </a:stretch>
        </p:blipFill>
        <p:spPr bwMode="auto">
          <a:xfrm>
            <a:off x="659406" y="1524000"/>
            <a:ext cx="1492448" cy="957561"/>
          </a:xfrm>
          <a:prstGeom prst="rect">
            <a:avLst/>
          </a:prstGeom>
          <a:noFill/>
        </p:spPr>
      </p:pic>
      <p:pic>
        <p:nvPicPr>
          <p:cNvPr id="37" name="Picture 4" descr="http://www.ala.org/news/sites/ala.org.news/files/news/pressreleaseimages/PQ%20Logo%202013%20PNG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38786" y="1844040"/>
            <a:ext cx="16065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5173267" y="4812268"/>
            <a:ext cx="166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Диссертации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73267" y="3317617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Книги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6" name="Picture 13" descr="D:\Логотипы ЭБД\wos-logo_print.png"/>
          <p:cNvPicPr>
            <a:picLocks noChangeAspect="1" noChangeArrowheads="1"/>
          </p:cNvPicPr>
          <p:nvPr/>
        </p:nvPicPr>
        <p:blipFill>
          <a:blip r:embed="rId19" cstate="print"/>
          <a:srcRect l="8639" t="16782" r="18482" b="25086"/>
          <a:stretch>
            <a:fillRect/>
          </a:stretch>
        </p:blipFill>
        <p:spPr bwMode="auto">
          <a:xfrm>
            <a:off x="2418803" y="4475232"/>
            <a:ext cx="2046517" cy="4116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50" grpId="0"/>
      <p:bldP spid="51" grpId="0"/>
      <p:bldP spid="38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6019800" y="381002"/>
            <a:ext cx="3124200" cy="739222"/>
            <a:chOff x="6019800" y="533396"/>
            <a:chExt cx="3124200" cy="739223"/>
          </a:xfrm>
          <a:gradFill>
            <a:gsLst>
              <a:gs pos="0">
                <a:srgbClr val="0062F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B7EC"/>
              </a:gs>
            </a:gsLst>
            <a:lin ang="2700000" scaled="0"/>
          </a:gradFill>
        </p:grpSpPr>
        <p:sp>
          <p:nvSpPr>
            <p:cNvPr id="19" name="TextBox 18"/>
            <p:cNvSpPr txBox="1"/>
            <p:nvPr/>
          </p:nvSpPr>
          <p:spPr>
            <a:xfrm>
              <a:off x="6934200" y="533400"/>
              <a:ext cx="2209800" cy="73866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Виртуальный 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читальный</a:t>
              </a:r>
            </a:p>
            <a:p>
              <a:pPr indent="536575" eaLnBrk="1" hangingPunct="1">
                <a:defRPr/>
              </a:pPr>
              <a:r>
                <a:rPr lang="ru-RU" sz="1400" dirty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зал НББ</a:t>
              </a:r>
            </a:p>
          </p:txBody>
        </p:sp>
        <p:sp>
          <p:nvSpPr>
            <p:cNvPr id="11" name="Прямоугольный треугольник 10"/>
            <p:cNvSpPr/>
            <p:nvPr/>
          </p:nvSpPr>
          <p:spPr>
            <a:xfrm rot="16200000">
              <a:off x="6107388" y="445808"/>
              <a:ext cx="739223" cy="914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7171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553200" y="38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5"/>
          <p:cNvGrpSpPr/>
          <p:nvPr/>
        </p:nvGrpSpPr>
        <p:grpSpPr>
          <a:xfrm>
            <a:off x="0" y="381002"/>
            <a:ext cx="6096001" cy="739223"/>
            <a:chOff x="152400" y="762000"/>
            <a:chExt cx="3493214" cy="739223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grpSpPr>
        <p:sp>
          <p:nvSpPr>
            <p:cNvPr id="14" name="Прямоугольный треугольник 13"/>
            <p:cNvSpPr/>
            <p:nvPr/>
          </p:nvSpPr>
          <p:spPr>
            <a:xfrm rot="16200000" flipH="1" flipV="1">
              <a:off x="3015295" y="870905"/>
              <a:ext cx="739223" cy="5214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52400" y="762000"/>
              <a:ext cx="2971800" cy="73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20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Электронные информационные ресурсы</a:t>
              </a:r>
              <a:endParaRPr lang="ru-RU" sz="1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7" name="Picture 2" descr="\\nlb.by\export\DOCUMENTS\dolgy_r_v\My Documents\My Pictures\Рисунок33.png"/>
          <p:cNvPicPr>
            <a:picLocks noChangeAspect="1" noChangeArrowheads="1"/>
          </p:cNvPicPr>
          <p:nvPr/>
        </p:nvPicPr>
        <p:blipFill>
          <a:blip r:embed="rId4"/>
          <a:srcRect b="74081"/>
          <a:stretch>
            <a:fillRect/>
          </a:stretch>
        </p:blipFill>
        <p:spPr bwMode="auto">
          <a:xfrm>
            <a:off x="-4762" y="6172200"/>
            <a:ext cx="9155113" cy="693739"/>
          </a:xfrm>
          <a:prstGeom prst="rect">
            <a:avLst/>
          </a:prstGeom>
          <a:noFill/>
        </p:spPr>
      </p:pic>
      <p:sp>
        <p:nvSpPr>
          <p:cNvPr id="50178" name="AutoShape 2" descr="https://i.ytimg.com/vi/_fHkcwOzETA/maxresdefault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22" name="AutoShape 2" descr="https://media.wiley.com/assets/7354/09/Cochrane_Library_Logo_RGB1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23" name="Picture 3" descr="D:\Презентации\Для вузов\Cochrane_Library_Logo_RGB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7995" y="1460500"/>
            <a:ext cx="1974005" cy="631271"/>
          </a:xfrm>
          <a:prstGeom prst="rect">
            <a:avLst/>
          </a:prstGeom>
          <a:noFill/>
        </p:spPr>
      </p:pic>
      <p:pic>
        <p:nvPicPr>
          <p:cNvPr id="81926" name="Picture 6" descr="D:\Презентации\Для вузов\34-0.png"/>
          <p:cNvPicPr>
            <a:picLocks noChangeAspect="1" noChangeArrowheads="1"/>
          </p:cNvPicPr>
          <p:nvPr/>
        </p:nvPicPr>
        <p:blipFill>
          <a:blip r:embed="rId6"/>
          <a:srcRect l="12159" r="37759" b="5221"/>
          <a:stretch>
            <a:fillRect/>
          </a:stretch>
        </p:blipFill>
        <p:spPr bwMode="auto">
          <a:xfrm>
            <a:off x="6392564" y="1859340"/>
            <a:ext cx="2160000" cy="2299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7"/>
          <a:srcRect t="1429" b="67143"/>
          <a:stretch>
            <a:fillRect/>
          </a:stretch>
        </p:blipFill>
        <p:spPr bwMode="auto">
          <a:xfrm>
            <a:off x="1296822" y="3908223"/>
            <a:ext cx="2272145" cy="59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5" descr="D:\Презентации\Для вузов\imag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3694" y="2452789"/>
            <a:ext cx="2438400" cy="410465"/>
          </a:xfrm>
          <a:prstGeom prst="rect">
            <a:avLst/>
          </a:prstGeom>
          <a:noFill/>
        </p:spPr>
      </p:pic>
      <p:pic>
        <p:nvPicPr>
          <p:cNvPr id="22" name="Picture 3" descr="D:\Презентации\Для вузов\screen-7.jpg"/>
          <p:cNvPicPr>
            <a:picLocks noChangeAspect="1" noChangeArrowheads="1"/>
          </p:cNvPicPr>
          <p:nvPr/>
        </p:nvPicPr>
        <p:blipFill>
          <a:blip r:embed="rId9"/>
          <a:srcRect t="4292" r="38144" b="12708"/>
          <a:stretch>
            <a:fillRect/>
          </a:stretch>
        </p:blipFill>
        <p:spPr bwMode="auto">
          <a:xfrm>
            <a:off x="6096000" y="2262464"/>
            <a:ext cx="2160000" cy="217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" descr="D:\Презентации\Для вузов\logo-gideon-fb.jpg"/>
          <p:cNvPicPr>
            <a:picLocks noChangeAspect="1" noChangeArrowheads="1"/>
          </p:cNvPicPr>
          <p:nvPr/>
        </p:nvPicPr>
        <p:blipFill>
          <a:blip r:embed="rId10"/>
          <a:srcRect l="7722" t="22169" r="9611" b="27037"/>
          <a:stretch>
            <a:fillRect/>
          </a:stretch>
        </p:blipFill>
        <p:spPr bwMode="auto">
          <a:xfrm>
            <a:off x="1442294" y="3066190"/>
            <a:ext cx="1981200" cy="639097"/>
          </a:xfrm>
          <a:prstGeom prst="rect">
            <a:avLst/>
          </a:prstGeom>
          <a:noFill/>
        </p:spPr>
      </p:pic>
      <p:pic>
        <p:nvPicPr>
          <p:cNvPr id="24" name="Picture 4" descr="D:\Презентации\Для вузов\fd661ae3d7d6151a170317988fe5bba2.jpg"/>
          <p:cNvPicPr>
            <a:picLocks noChangeAspect="1" noChangeArrowheads="1"/>
          </p:cNvPicPr>
          <p:nvPr/>
        </p:nvPicPr>
        <p:blipFill>
          <a:blip r:embed="rId11" cstate="print"/>
          <a:srcRect r="16418"/>
          <a:stretch>
            <a:fillRect/>
          </a:stretch>
        </p:blipFill>
        <p:spPr bwMode="auto">
          <a:xfrm>
            <a:off x="5791200" y="2643463"/>
            <a:ext cx="2160000" cy="240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3" descr="D:\Презентации\Для вузов\maxresdefault_2.jpg"/>
          <p:cNvPicPr>
            <a:picLocks noChangeAspect="1" noChangeArrowheads="1"/>
          </p:cNvPicPr>
          <p:nvPr/>
        </p:nvPicPr>
        <p:blipFill>
          <a:blip r:embed="rId12" cstate="print"/>
          <a:srcRect r="43919"/>
          <a:stretch>
            <a:fillRect/>
          </a:stretch>
        </p:blipFill>
        <p:spPr bwMode="auto">
          <a:xfrm>
            <a:off x="286595" y="1447800"/>
            <a:ext cx="2057399" cy="700482"/>
          </a:xfrm>
          <a:prstGeom prst="rect">
            <a:avLst/>
          </a:prstGeom>
          <a:noFill/>
        </p:spPr>
      </p:pic>
      <p:pic>
        <p:nvPicPr>
          <p:cNvPr id="27" name="Picture 22" descr="D:\Презентации\Для вузов\HSTalkslogo-300x172.png"/>
          <p:cNvPicPr>
            <a:picLocks noChangeAspect="1" noChangeArrowheads="1"/>
          </p:cNvPicPr>
          <p:nvPr/>
        </p:nvPicPr>
        <p:blipFill>
          <a:blip r:embed="rId13"/>
          <a:srcRect l="4667" t="26744" r="4667" b="26744"/>
          <a:stretch>
            <a:fillRect/>
          </a:stretch>
        </p:blipFill>
        <p:spPr bwMode="auto">
          <a:xfrm>
            <a:off x="1556594" y="5533693"/>
            <a:ext cx="1752600" cy="515471"/>
          </a:xfrm>
          <a:prstGeom prst="rect">
            <a:avLst/>
          </a:prstGeom>
          <a:noFill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86400" y="3100663"/>
            <a:ext cx="2160000" cy="249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4" descr="http://www.karpreilly.com/wp/wp-content/uploads/2015/06/NewsImages_WoltersKluwer_10.22.08_900x900-840x340.jpg"/>
          <p:cNvPicPr>
            <a:picLocks noChangeAspect="1" noChangeArrowheads="1"/>
          </p:cNvPicPr>
          <p:nvPr/>
        </p:nvPicPr>
        <p:blipFill>
          <a:blip r:embed="rId15" cstate="print"/>
          <a:srcRect l="6627" t="17402" r="5754" b="21422"/>
          <a:stretch>
            <a:fillRect/>
          </a:stretch>
        </p:blipFill>
        <p:spPr bwMode="auto">
          <a:xfrm>
            <a:off x="1327994" y="4706247"/>
            <a:ext cx="2209800" cy="624508"/>
          </a:xfrm>
          <a:prstGeom prst="rect">
            <a:avLst/>
          </a:prstGeom>
          <a:noFill/>
        </p:spPr>
      </p:pic>
      <p:pic>
        <p:nvPicPr>
          <p:cNvPr id="30" name="Picture 5" descr="D:\Презентации\Для вузов\E-Book-Content-Layout-Wolters-Kluwer-Health-Reproduced-by-permission-of-Andrew.png"/>
          <p:cNvPicPr>
            <a:picLocks noChangeAspect="1" noChangeArrowheads="1"/>
          </p:cNvPicPr>
          <p:nvPr/>
        </p:nvPicPr>
        <p:blipFill>
          <a:blip r:embed="rId16"/>
          <a:srcRect r="34874"/>
          <a:stretch>
            <a:fillRect/>
          </a:stretch>
        </p:blipFill>
        <p:spPr bwMode="auto">
          <a:xfrm>
            <a:off x="5257800" y="3634063"/>
            <a:ext cx="2160000" cy="246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Группа 30"/>
          <p:cNvGrpSpPr/>
          <p:nvPr/>
        </p:nvGrpSpPr>
        <p:grpSpPr>
          <a:xfrm>
            <a:off x="4953000" y="3962400"/>
            <a:ext cx="1752600" cy="2209800"/>
            <a:chOff x="0" y="3091543"/>
            <a:chExt cx="2819400" cy="3436674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7"/>
            <a:srcRect l="1791" t="18167" r="49453" b="20568"/>
            <a:stretch/>
          </p:blipFill>
          <p:spPr>
            <a:xfrm>
              <a:off x="0" y="3091543"/>
              <a:ext cx="2819400" cy="2119086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0" y="5174721"/>
              <a:ext cx="2543841" cy="1353496"/>
            </a:xfrm>
            <a:prstGeom prst="rect">
              <a:avLst/>
            </a:prstGeom>
          </p:spPr>
        </p:pic>
      </p:grpSp>
      <p:sp>
        <p:nvSpPr>
          <p:cNvPr id="36" name="Прямоугольник 35"/>
          <p:cNvSpPr/>
          <p:nvPr/>
        </p:nvSpPr>
        <p:spPr>
          <a:xfrm>
            <a:off x="4724400" y="1114424"/>
            <a:ext cx="4419600" cy="5743575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5173266" y="2819400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Научные журналы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73266" y="333989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Книги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3266" y="4380882"/>
            <a:ext cx="366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Снимки, изображения и видео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73266" y="4901376"/>
            <a:ext cx="166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Диссертации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73266" y="3860388"/>
            <a:ext cx="170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Справочники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73266" y="5421868"/>
            <a:ext cx="370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Диагностические инструменты</a:t>
            </a:r>
            <a:endParaRPr lang="ru-RU" b="1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6019800" y="381002"/>
            <a:ext cx="3124200" cy="739222"/>
            <a:chOff x="6019800" y="533396"/>
            <a:chExt cx="3124200" cy="739223"/>
          </a:xfrm>
          <a:gradFill>
            <a:gsLst>
              <a:gs pos="0">
                <a:srgbClr val="0062F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B7EC"/>
              </a:gs>
            </a:gsLst>
            <a:lin ang="2700000" scaled="0"/>
          </a:gradFill>
        </p:grpSpPr>
        <p:sp>
          <p:nvSpPr>
            <p:cNvPr id="19" name="TextBox 18"/>
            <p:cNvSpPr txBox="1"/>
            <p:nvPr/>
          </p:nvSpPr>
          <p:spPr>
            <a:xfrm>
              <a:off x="6934200" y="533400"/>
              <a:ext cx="2209800" cy="73866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indent="536575" eaLnBrk="1" hangingPunct="1">
                <a:defRPr/>
              </a:pPr>
              <a:r>
                <a:rPr lang="ru-RU" sz="140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Виртуальный </a:t>
              </a:r>
            </a:p>
            <a:p>
              <a:pPr indent="536575" eaLnBrk="1" hangingPunct="1">
                <a:defRPr/>
              </a:pPr>
              <a:r>
                <a:rPr lang="ru-RU" sz="140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читальный</a:t>
              </a:r>
            </a:p>
            <a:p>
              <a:pPr indent="536575" eaLnBrk="1" hangingPunct="1">
                <a:defRPr/>
              </a:pPr>
              <a:r>
                <a:rPr lang="ru-RU" sz="140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зал НББ</a:t>
              </a:r>
            </a:p>
          </p:txBody>
        </p:sp>
        <p:sp>
          <p:nvSpPr>
            <p:cNvPr id="11" name="Прямоугольный треугольник 10"/>
            <p:cNvSpPr/>
            <p:nvPr/>
          </p:nvSpPr>
          <p:spPr>
            <a:xfrm rot="16200000">
              <a:off x="6107388" y="445808"/>
              <a:ext cx="739223" cy="914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30723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553200" y="38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5"/>
          <p:cNvGrpSpPr/>
          <p:nvPr/>
        </p:nvGrpSpPr>
        <p:grpSpPr>
          <a:xfrm>
            <a:off x="0" y="381006"/>
            <a:ext cx="6096001" cy="739223"/>
            <a:chOff x="152400" y="762000"/>
            <a:chExt cx="3493214" cy="739223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grpSpPr>
        <p:sp>
          <p:nvSpPr>
            <p:cNvPr id="14" name="Прямоугольный треугольник 13"/>
            <p:cNvSpPr/>
            <p:nvPr/>
          </p:nvSpPr>
          <p:spPr>
            <a:xfrm rot="16200000" flipH="1" flipV="1">
              <a:off x="3015295" y="870905"/>
              <a:ext cx="739223" cy="5214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52400" y="762000"/>
              <a:ext cx="2971800" cy="73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Ресурсы в тестовом доступе </a:t>
              </a:r>
            </a:p>
            <a:p>
              <a:pPr algn="ctr" eaLnBrk="1" hangingPunct="1">
                <a:defRPr/>
              </a:pPr>
              <a:r>
                <a:rPr lang="ru-RU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в 2011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-201</a:t>
              </a:r>
              <a:r>
                <a:rPr lang="ru-RU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9 </a:t>
              </a:r>
              <a:r>
                <a:rPr lang="ru-RU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гг.</a:t>
              </a:r>
              <a:endPara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30726" name="Picture 17" descr="BioOne - Research Evolv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" y="4648201"/>
            <a:ext cx="2176463" cy="41275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27" name="Picture 18" descr="jstor_logo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2" y="1600200"/>
            <a:ext cx="625475" cy="838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28" name="Picture 19" descr="polpred_logo_res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90800" y="5105402"/>
            <a:ext cx="1447800" cy="4238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29" name="Picture 20" descr="ebrary_logo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05002" y="2133600"/>
            <a:ext cx="1306513" cy="56673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30" name="Picture 21" descr="lpdlogo-2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343402" y="2133601"/>
            <a:ext cx="1774825" cy="3159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31" name="Picture 22" descr="logo_cr7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419600" y="4191000"/>
            <a:ext cx="762000" cy="762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32" name="Picture 24" descr="WS_log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53200" y="1600202"/>
            <a:ext cx="1741488" cy="4238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33" name="Picture 25" descr="ice_logo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133602" y="2819401"/>
            <a:ext cx="1001713" cy="650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34" name="Picture 26" descr="fsg_logo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705602" y="3048001"/>
            <a:ext cx="708025" cy="6318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35" name="Picture 27" descr="AlP_logo">
            <a:hlinkClick r:id="rId19"/>
          </p:cNvPr>
          <p:cNvPicPr>
            <a:picLocks noChangeAspect="1" noChangeArrowheads="1"/>
          </p:cNvPicPr>
          <p:nvPr/>
        </p:nvPicPr>
        <p:blipFill>
          <a:blip r:embed="rId20"/>
          <a:srcRect r="10001"/>
          <a:stretch>
            <a:fillRect/>
          </a:stretch>
        </p:blipFill>
        <p:spPr bwMode="auto">
          <a:xfrm>
            <a:off x="8445500" y="1905000"/>
            <a:ext cx="685800" cy="762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36" name="Picture 28" descr="global_SPIEDigitalLibraryLogo">
            <a:hlinkClick r:id="rId21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81000" y="2819400"/>
            <a:ext cx="1219200" cy="6096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37" name="Picture 29" descr="JNS">
            <a:hlinkClick r:id="rId23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0" y="1600202"/>
            <a:ext cx="827088" cy="4603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38" name="Picture 30" descr="OECD iLibrary">
            <a:hlinkClick r:id="rId25"/>
          </p:cNvPr>
          <p:cNvPicPr>
            <a:picLocks noChangeAspect="1" noChangeArrowheads="1"/>
          </p:cNvPicPr>
          <p:nvPr/>
        </p:nvPicPr>
        <p:blipFill>
          <a:blip r:embed="rId26"/>
          <a:srcRect r="30612"/>
          <a:stretch>
            <a:fillRect/>
          </a:stretch>
        </p:blipFill>
        <p:spPr bwMode="auto">
          <a:xfrm>
            <a:off x="990602" y="1600201"/>
            <a:ext cx="1863725" cy="436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39" name="Picture 31"/>
          <p:cNvPicPr>
            <a:picLocks noChangeAspect="1" noChangeArrowheads="1"/>
          </p:cNvPicPr>
          <p:nvPr/>
        </p:nvPicPr>
        <p:blipFill>
          <a:blip r:embed="rId27"/>
          <a:srcRect l="20387" t="11996" r="68140" b="84386"/>
          <a:stretch>
            <a:fillRect/>
          </a:stretch>
        </p:blipFill>
        <p:spPr bwMode="auto">
          <a:xfrm>
            <a:off x="2" y="2209800"/>
            <a:ext cx="1598613" cy="4048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40" name="Picture 32" descr="LexisNexis®">
            <a:hlinkClick r:id="rId28"/>
          </p:cNvPr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419600" y="1600201"/>
            <a:ext cx="1676400" cy="3270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0741" name="Picture 52" descr="oxford">
            <a:hlinkClick r:id="rId30"/>
          </p:cNvPr>
          <p:cNvPicPr>
            <a:picLocks noChangeAspect="1" noChangeArrowheads="1"/>
          </p:cNvPicPr>
          <p:nvPr/>
        </p:nvPicPr>
        <p:blipFill>
          <a:blip r:embed="rId31"/>
          <a:srcRect r="7143"/>
          <a:stretch>
            <a:fillRect/>
          </a:stretch>
        </p:blipFill>
        <p:spPr bwMode="auto">
          <a:xfrm>
            <a:off x="7162800" y="4953001"/>
            <a:ext cx="1981200" cy="43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2" name="Picture 58" descr="cambridge">
            <a:hlinkClick r:id="rId32"/>
          </p:cNvPr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381000" y="41148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3" name="Picture 60"/>
          <p:cNvPicPr>
            <a:picLocks noChangeAspect="1" noChangeArrowheads="1"/>
          </p:cNvPicPr>
          <p:nvPr/>
        </p:nvPicPr>
        <p:blipFill>
          <a:blip r:embed="rId34"/>
          <a:srcRect l="58206" t="12549" r="13177" b="82292"/>
          <a:stretch>
            <a:fillRect/>
          </a:stretch>
        </p:blipFill>
        <p:spPr bwMode="auto">
          <a:xfrm>
            <a:off x="2" y="3581401"/>
            <a:ext cx="2436813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4" name="Picture 61"/>
          <p:cNvPicPr>
            <a:picLocks noChangeAspect="1" noChangeArrowheads="1"/>
          </p:cNvPicPr>
          <p:nvPr/>
        </p:nvPicPr>
        <p:blipFill>
          <a:blip r:embed="rId35"/>
          <a:srcRect l="27162" t="18457" r="27457" b="70876"/>
          <a:stretch>
            <a:fillRect/>
          </a:stretch>
        </p:blipFill>
        <p:spPr bwMode="auto">
          <a:xfrm>
            <a:off x="2743200" y="3581400"/>
            <a:ext cx="2159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5" name="AutoShape 63" descr="OXFORD Scholarship Online">
            <a:hlinkClick r:id="rId36"/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0746" name="Picture 42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0" y="5181600"/>
            <a:ext cx="2438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7" name="Picture 43" descr="-avfzJd-6ps"/>
          <p:cNvPicPr>
            <a:picLocks noChangeAspect="1" noChangeArrowheads="1"/>
          </p:cNvPicPr>
          <p:nvPr/>
        </p:nvPicPr>
        <p:blipFill>
          <a:blip r:embed="rId38"/>
          <a:srcRect l="7143" t="7143" b="14285"/>
          <a:stretch>
            <a:fillRect/>
          </a:stretch>
        </p:blipFill>
        <p:spPr bwMode="auto">
          <a:xfrm>
            <a:off x="6629400" y="403860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8" name="Picture 44" descr="2013-01-23-Bibliorossica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4495800" y="5029201"/>
            <a:ext cx="23622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9" name="Рисунок 40" descr="C:\Documents and Settings\radyuk_n_v\Desktop\ee2.jpg"/>
          <p:cNvPicPr>
            <a:picLocks noChangeAspect="1" noChangeArrowheads="1"/>
          </p:cNvPicPr>
          <p:nvPr/>
        </p:nvPicPr>
        <p:blipFill>
          <a:blip r:embed="rId40"/>
          <a:srcRect l="20630" t="12141" r="37250" b="29173"/>
          <a:stretch>
            <a:fillRect/>
          </a:stretch>
        </p:blipFill>
        <p:spPr bwMode="auto">
          <a:xfrm>
            <a:off x="7543800" y="396240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0" name="Рисунок 41" descr="C:\Documents and Settings\radyuk_n_v\Desktop\скачанные файлы.jpg"/>
          <p:cNvPicPr>
            <a:picLocks noChangeAspect="1" noChangeArrowheads="1"/>
          </p:cNvPicPr>
          <p:nvPr/>
        </p:nvPicPr>
        <p:blipFill>
          <a:blip r:embed="rId41"/>
          <a:srcRect l="5571" t="17722" r="8081" b="12659"/>
          <a:stretch>
            <a:fillRect/>
          </a:stretch>
        </p:blipFill>
        <p:spPr bwMode="auto">
          <a:xfrm>
            <a:off x="3657600" y="2819400"/>
            <a:ext cx="1295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1" name="Рисунок 42" descr="C:\Documents and Settings\radyuk_n_v\Desktop\скачанные файлы (1).jpg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2895600" y="4191000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2" name="Рисунок 43" descr="C:\Documents and Settings\radyuk_n_v\Desktop\скачанные файлы (2).jpg"/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5257800" y="4343400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3" name="Рисунок 44" descr="C:\Documents and Settings\radyuk_n_v\Desktop\скачанные файлы.png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6553202" y="2209801"/>
            <a:ext cx="1419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4" name="Рисунок 45" descr="C:\Documents and Settings\radyuk_n_v\Desktop\скачанные файлы (1).png"/>
          <p:cNvPicPr>
            <a:picLocks noChangeAspect="1"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5181600" y="3733801"/>
            <a:ext cx="1409700" cy="3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5" name="Рисунок 46" descr="C:\Documents and Settings\radyuk_n_v\Desktop\book.ru2_.jpg"/>
          <p:cNvPicPr>
            <a:picLocks noChangeAspect="1" noChangeArrowheads="1"/>
          </p:cNvPicPr>
          <p:nvPr/>
        </p:nvPicPr>
        <p:blipFill>
          <a:blip r:embed="rId46"/>
          <a:srcRect l="3665" t="4680" r="9424" b="21776"/>
          <a:stretch>
            <a:fillRect/>
          </a:stretch>
        </p:blipFill>
        <p:spPr bwMode="auto">
          <a:xfrm>
            <a:off x="5257800" y="2743200"/>
            <a:ext cx="99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6" name="Рисунок 47" descr="C:\Documents and Settings\radyuk_n_v\Desktop\images.jpg"/>
          <p:cNvPicPr>
            <a:picLocks noChangeAspect="1" noChangeArrowheads="1"/>
          </p:cNvPicPr>
          <p:nvPr/>
        </p:nvPicPr>
        <p:blipFill>
          <a:blip r:embed="rId47"/>
          <a:srcRect r="5556"/>
          <a:stretch>
            <a:fillRect/>
          </a:stretch>
        </p:blipFill>
        <p:spPr bwMode="auto">
          <a:xfrm>
            <a:off x="7848600" y="2971800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Прямоугольник 53"/>
          <p:cNvSpPr/>
          <p:nvPr/>
        </p:nvSpPr>
        <p:spPr>
          <a:xfrm>
            <a:off x="0" y="1447800"/>
            <a:ext cx="9144000" cy="4267200"/>
          </a:xfrm>
          <a:prstGeom prst="rect">
            <a:avLst/>
          </a:prstGeom>
          <a:gradFill>
            <a:gsLst>
              <a:gs pos="0">
                <a:schemeClr val="bg1">
                  <a:alpha val="98000"/>
                </a:schemeClr>
              </a:gs>
              <a:gs pos="0">
                <a:schemeClr val="bg1">
                  <a:alpha val="69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77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2" name="Picture 2" descr="\\nlb.by\export\DOCUMENTS\dolgy_r_v\My Documents\My Pictures\Рисунок33.png"/>
          <p:cNvPicPr>
            <a:picLocks noChangeAspect="1" noChangeArrowheads="1"/>
          </p:cNvPicPr>
          <p:nvPr/>
        </p:nvPicPr>
        <p:blipFill>
          <a:blip r:embed="rId48"/>
          <a:srcRect b="74081"/>
          <a:stretch>
            <a:fillRect/>
          </a:stretch>
        </p:blipFill>
        <p:spPr bwMode="auto">
          <a:xfrm>
            <a:off x="-4762" y="6172200"/>
            <a:ext cx="9155113" cy="69373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6019800" y="381000"/>
            <a:ext cx="3124200" cy="739223"/>
            <a:chOff x="6019800" y="533396"/>
            <a:chExt cx="3124200" cy="739223"/>
          </a:xfrm>
          <a:gradFill>
            <a:gsLst>
              <a:gs pos="0">
                <a:srgbClr val="0062F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B7EC"/>
              </a:gs>
            </a:gsLst>
            <a:lin ang="2700000" scaled="0"/>
          </a:gradFill>
        </p:grpSpPr>
        <p:sp>
          <p:nvSpPr>
            <p:cNvPr id="19" name="TextBox 18"/>
            <p:cNvSpPr txBox="1"/>
            <p:nvPr/>
          </p:nvSpPr>
          <p:spPr>
            <a:xfrm>
              <a:off x="6934200" y="533400"/>
              <a:ext cx="2209800" cy="73866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indent="536575">
                <a:defRPr/>
              </a:pPr>
              <a:r>
                <a:rPr lang="ru-RU" sz="1400" smtClean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Виртуальный </a:t>
              </a:r>
            </a:p>
            <a:p>
              <a:pPr indent="536575">
                <a:defRPr/>
              </a:pPr>
              <a:r>
                <a:rPr lang="ru-RU" sz="1400" smtClean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читальный</a:t>
              </a:r>
            </a:p>
            <a:p>
              <a:pPr indent="536575">
                <a:defRPr/>
              </a:pPr>
              <a:r>
                <a:rPr lang="ru-RU" sz="1400" smtClean="0">
                  <a:solidFill>
                    <a:schemeClr val="bg1"/>
                  </a:solidFill>
                  <a:latin typeface="Segoe UI" pitchFamily="34" charset="0"/>
                  <a:cs typeface="Segoe UI" pitchFamily="34" charset="0"/>
                </a:rPr>
                <a:t>зал НББ</a:t>
              </a:r>
              <a:endParaRPr lang="ru-RU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Прямоугольный треугольник 10"/>
            <p:cNvSpPr/>
            <p:nvPr/>
          </p:nvSpPr>
          <p:spPr>
            <a:xfrm rot="16200000">
              <a:off x="6107388" y="445808"/>
              <a:ext cx="739223" cy="914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31747" name="Picture 15" descr="http://old.nlb.by/html/news2004/Mascarade/Logo%20Biblioteki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2DE"/>
              </a:clrFrom>
              <a:clrTo>
                <a:srgbClr val="FDF2D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553200" y="38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5"/>
          <p:cNvGrpSpPr/>
          <p:nvPr/>
        </p:nvGrpSpPr>
        <p:grpSpPr>
          <a:xfrm>
            <a:off x="0" y="381004"/>
            <a:ext cx="6096001" cy="739223"/>
            <a:chOff x="152400" y="762000"/>
            <a:chExt cx="3493214" cy="739223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grpSpPr>
        <p:sp>
          <p:nvSpPr>
            <p:cNvPr id="14" name="Прямоугольный треугольник 13"/>
            <p:cNvSpPr/>
            <p:nvPr/>
          </p:nvSpPr>
          <p:spPr>
            <a:xfrm rot="16200000" flipH="1" flipV="1">
              <a:off x="3015295" y="870905"/>
              <a:ext cx="739223" cy="5214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52400" y="762000"/>
              <a:ext cx="2971800" cy="73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itchFamily="34" charset="0"/>
                  <a:cs typeface="Segoe UI" pitchFamily="34" charset="0"/>
                </a:rPr>
                <a:t>Информационные ресурсы Национальной библиотеки Беларуси</a:t>
              </a:r>
              <a:endPara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31751" name="Picture 25"/>
          <p:cNvPicPr>
            <a:picLocks noChangeAspect="1" noChangeArrowheads="1"/>
          </p:cNvPicPr>
          <p:nvPr/>
        </p:nvPicPr>
        <p:blipFill>
          <a:blip r:embed="rId4"/>
          <a:srcRect l="30251" t="10530" r="44403" b="73250"/>
          <a:stretch>
            <a:fillRect/>
          </a:stretch>
        </p:blipFill>
        <p:spPr bwMode="auto">
          <a:xfrm>
            <a:off x="4992484" y="1620296"/>
            <a:ext cx="2819400" cy="15462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1" name="Picture 2" descr="\\nlb.by\export\DOCUMENTS\dolgy_r_v\My Documents\My Pictures\Рисунок33.png"/>
          <p:cNvPicPr>
            <a:picLocks noChangeAspect="1" noChangeArrowheads="1"/>
          </p:cNvPicPr>
          <p:nvPr/>
        </p:nvPicPr>
        <p:blipFill>
          <a:blip r:embed="rId5"/>
          <a:srcRect b="74081"/>
          <a:stretch>
            <a:fillRect/>
          </a:stretch>
        </p:blipFill>
        <p:spPr bwMode="auto">
          <a:xfrm>
            <a:off x="-4763" y="6162675"/>
            <a:ext cx="9155113" cy="693738"/>
          </a:xfrm>
          <a:prstGeom prst="rect">
            <a:avLst/>
          </a:prstGeom>
          <a:noFill/>
        </p:spPr>
      </p:pic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1600200"/>
            <a:ext cx="3792090" cy="125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 descr="http://belbook.nlb.by/files/theme_uploads/1b63dbdab2695a7e605077125d22c03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3276600"/>
            <a:ext cx="3888569" cy="1600200"/>
          </a:xfrm>
          <a:prstGeom prst="rect">
            <a:avLst/>
          </a:prstGeom>
          <a:noFill/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8116" y="5105400"/>
            <a:ext cx="68804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51" name="AutoShape 7" descr="https://img.freepik.com/free-icon/students-cap_318-62709.jpg?size=338c&amp;ext=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54" name="AutoShape 10" descr="https://image.freepik.com/free-icon/no-translate-detected_318-6569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62" name="AutoShape 18" descr="https://bluemarketing.fr/wp-content/uploads/2014/03/icon-toqu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67" name="Picture 23" descr="C:\Users\dolgy_r_v\Downloads\buttons_PNG6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76801" y="3505200"/>
            <a:ext cx="3124200" cy="1123950"/>
          </a:xfrm>
          <a:prstGeom prst="rect">
            <a:avLst/>
          </a:prstGeom>
          <a:noFill/>
        </p:spPr>
      </p:pic>
      <p:pic>
        <p:nvPicPr>
          <p:cNvPr id="44" name="Picture 4" descr="C:\Users\dolgy_r_v\Downloads\fav-300x30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24387" y="3601496"/>
            <a:ext cx="838200" cy="838200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6234603" y="3697792"/>
            <a:ext cx="120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Вучоныя</a:t>
            </a:r>
          </a:p>
          <a:p>
            <a:r>
              <a:rPr lang="be-BY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Беларусі</a:t>
            </a:r>
            <a:endParaRPr lang="ru-RU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4182</TotalTime>
  <Words>514</Words>
  <Application>Microsoft Office PowerPoint</Application>
  <PresentationFormat>Экран (4:3)</PresentationFormat>
  <Paragraphs>179</Paragraphs>
  <Slides>31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dolgy_r_v</dc:creator>
  <cp:lastModifiedBy>libr</cp:lastModifiedBy>
  <cp:revision>386</cp:revision>
  <dcterms:created xsi:type="dcterms:W3CDTF">2019-01-24T07:13:54Z</dcterms:created>
  <dcterms:modified xsi:type="dcterms:W3CDTF">2019-05-24T08:46:00Z</dcterms:modified>
</cp:coreProperties>
</file>