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s-up.ru/ru/entrance/registration/nizhegorodskaya-medicinskaya-akademiy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80356"/>
            <a:ext cx="7772400" cy="1470025"/>
          </a:xfrm>
        </p:spPr>
        <p:txBody>
          <a:bodyPr/>
          <a:lstStyle/>
          <a:p>
            <a:r>
              <a:rPr lang="ru-RU" dirty="0">
                <a:latin typeface="Codec Cold Bold" pitchFamily="2" charset="0"/>
              </a:rPr>
              <a:t>РЕГИСТРАЦИЯ</a:t>
            </a:r>
          </a:p>
        </p:txBody>
      </p:sp>
      <p:pic>
        <p:nvPicPr>
          <p:cNvPr id="5" name="Picture 2" descr="C:\Яковлев\BooksUp\Визуал\Редизайн BOOK_UP\БУК а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490" y="1484784"/>
            <a:ext cx="4032448" cy="259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06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6480720" cy="74751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Codec Cold Bold" pitchFamily="2" charset="0"/>
              </a:rPr>
              <a:t>Содержание</a:t>
            </a:r>
          </a:p>
        </p:txBody>
      </p:sp>
      <p:pic>
        <p:nvPicPr>
          <p:cNvPr id="1026" name="Picture 2" descr="C:\Яковлев\BooksUp\Визуал\Редизайн BOOK_UP\БУК а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936103" cy="6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5882" y="2132856"/>
            <a:ext cx="8280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Codec Cold News" pitchFamily="2" charset="0"/>
              </a:rPr>
              <a:t>Где можно регистрироваться?</a:t>
            </a:r>
            <a:endParaRPr lang="ru-RU" b="1" dirty="0">
              <a:latin typeface="Codec Cold News" pitchFamily="2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Codec Cold News" pitchFamily="2" charset="0"/>
              </a:rPr>
              <a:t>Регистрируемся как физическое лицо </a:t>
            </a:r>
          </a:p>
          <a:p>
            <a:pPr marL="342900" indent="-342900">
              <a:buAutoNum type="arabicPeriod"/>
            </a:pPr>
            <a:r>
              <a:rPr lang="ru-RU" dirty="0">
                <a:latin typeface="Codec Cold News" pitchFamily="2" charset="0"/>
              </a:rPr>
              <a:t>Регистрируемся как студент/сотрудник ВУЗа</a:t>
            </a:r>
          </a:p>
        </p:txBody>
      </p:sp>
    </p:spTree>
    <p:extLst>
      <p:ext uri="{BB962C8B-B14F-4D97-AF65-F5344CB8AC3E}">
        <p14:creationId xmlns:p14="http://schemas.microsoft.com/office/powerpoint/2010/main" val="295131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6624736" cy="747514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Codec Cold Bold" pitchFamily="2" charset="0"/>
              </a:rPr>
              <a:t>Где можно регистрироваться?</a:t>
            </a:r>
          </a:p>
        </p:txBody>
      </p:sp>
      <p:pic>
        <p:nvPicPr>
          <p:cNvPr id="1026" name="Picture 2" descr="C:\Яковлев\BooksUp\Визуал\Редизайн BOOK_UP\БУК а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936103" cy="6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1541" y="2492896"/>
            <a:ext cx="8280918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dirty="0">
                <a:latin typeface="Codec Cold News" pitchFamily="2" charset="0"/>
              </a:rPr>
              <a:t>1. Если вы не учитесь/работаете в медицинском ВУЗе-партнере (список вузов есть на сайте), то регистрируйтесь с любого устройства по инструкции «Регистрация физического лица»</a:t>
            </a:r>
          </a:p>
          <a:p>
            <a:endParaRPr lang="ru-RU" dirty="0">
              <a:latin typeface="Codec Cold News" pitchFamily="2" charset="0"/>
            </a:endParaRPr>
          </a:p>
          <a:p>
            <a:r>
              <a:rPr lang="ru-RU" dirty="0">
                <a:latin typeface="Codec Cold News" pitchFamily="2" charset="0"/>
              </a:rPr>
              <a:t>2. Если вы учитесь в ВУЗе-партнере, то у вас есть 2 варианта: зарегистрироваться в библиотеке ВУЗа или самостоятельно, со своего компьютера. Оба варианта описаны в инструкции «Регистрация для студента/сотрудника ВУЗа»</a:t>
            </a:r>
          </a:p>
        </p:txBody>
      </p:sp>
    </p:spTree>
    <p:extLst>
      <p:ext uri="{BB962C8B-B14F-4D97-AF65-F5344CB8AC3E}">
        <p14:creationId xmlns:p14="http://schemas.microsoft.com/office/powerpoint/2010/main" val="371647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208912" cy="747514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Codec Cold Bold" pitchFamily="2" charset="0"/>
              </a:rPr>
              <a:t>Регистрируемся как физическое лицо</a:t>
            </a:r>
          </a:p>
        </p:txBody>
      </p:sp>
      <p:pic>
        <p:nvPicPr>
          <p:cNvPr id="1026" name="Picture 2" descr="C:\Яковлев\BooksUp\Визуал\Редизайн BOOK_UP\БУК а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936103" cy="6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2318197"/>
            <a:ext cx="374441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odec Cold News" pitchFamily="2" charset="0"/>
            </a:endParaRPr>
          </a:p>
          <a:p>
            <a:r>
              <a:rPr lang="ru-RU" sz="3200" b="1" dirty="0">
                <a:latin typeface="Codec Cold News" pitchFamily="2" charset="0"/>
              </a:rPr>
              <a:t>1.</a:t>
            </a:r>
            <a:r>
              <a:rPr lang="ru-RU" dirty="0">
                <a:latin typeface="Codec Cold News" pitchFamily="2" charset="0"/>
              </a:rPr>
              <a:t> В правом верхнем углу сайта есть иконка личного кабинета. Нажмите на нее.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112437"/>
            <a:ext cx="2779769" cy="16215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93096"/>
            <a:ext cx="2451730" cy="17104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5465" y="4864728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odec Cold News" pitchFamily="2" charset="0"/>
            </a:endParaRPr>
          </a:p>
          <a:p>
            <a:r>
              <a:rPr lang="ru-RU" sz="3200" b="1" dirty="0">
                <a:latin typeface="Codec Cold News" pitchFamily="2" charset="0"/>
              </a:rPr>
              <a:t>2. </a:t>
            </a:r>
            <a:r>
              <a:rPr lang="ru-RU" dirty="0">
                <a:latin typeface="Codec Cold News" pitchFamily="2" charset="0"/>
              </a:rPr>
              <a:t>В выпадающем меню нажмите на «Регистрация»</a:t>
            </a:r>
          </a:p>
        </p:txBody>
      </p:sp>
    </p:spTree>
    <p:extLst>
      <p:ext uri="{BB962C8B-B14F-4D97-AF65-F5344CB8AC3E}">
        <p14:creationId xmlns:p14="http://schemas.microsoft.com/office/powerpoint/2010/main" val="22314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208912" cy="747514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Codec Cold Bold" pitchFamily="2" charset="0"/>
              </a:rPr>
              <a:t>Регистрируемся как физическое лицо</a:t>
            </a:r>
          </a:p>
        </p:txBody>
      </p:sp>
      <p:pic>
        <p:nvPicPr>
          <p:cNvPr id="1026" name="Picture 2" descr="C:\Яковлев\BooksUp\Визуал\Редизайн BOOK_UP\БУК а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936103" cy="6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1541" y="2276872"/>
            <a:ext cx="828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odec Cold News" pitchFamily="2" charset="0"/>
            </a:endParaRPr>
          </a:p>
          <a:p>
            <a:endParaRPr lang="ru-RU" dirty="0">
              <a:latin typeface="Codec Cold News" pitchFamily="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743" y="2060848"/>
            <a:ext cx="4318874" cy="24108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87" y="4941168"/>
            <a:ext cx="3908581" cy="10507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5387" y="1819401"/>
            <a:ext cx="37444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odec Cold News" pitchFamily="2" charset="0"/>
            </a:endParaRPr>
          </a:p>
          <a:p>
            <a:r>
              <a:rPr lang="ru-RU" sz="3200" b="1" dirty="0">
                <a:latin typeface="Codec Cold News" pitchFamily="2" charset="0"/>
              </a:rPr>
              <a:t>3.</a:t>
            </a:r>
            <a:r>
              <a:rPr lang="ru-RU" dirty="0">
                <a:latin typeface="Codec Cold News" pitchFamily="2" charset="0"/>
              </a:rPr>
              <a:t> В форме регистрации выберете Физ. лицо (выбрано по стандарту). Затем аккуратно заполните все поля. Перепроверьте. Нажмите кнопку «Регистрация»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5634" y="4343168"/>
            <a:ext cx="37444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odec Cold News" pitchFamily="2" charset="0"/>
            </a:endParaRPr>
          </a:p>
          <a:p>
            <a:r>
              <a:rPr lang="ru-RU" sz="3200" b="1" dirty="0">
                <a:latin typeface="Codec Cold News" pitchFamily="2" charset="0"/>
              </a:rPr>
              <a:t>4.</a:t>
            </a:r>
            <a:r>
              <a:rPr lang="ru-RU" dirty="0">
                <a:latin typeface="Codec Cold News" pitchFamily="2" charset="0"/>
              </a:rPr>
              <a:t> Если все поля верно заполнены, мы скажем вам СПАСИБО! На почте, которую вы указали, будет ссылка. Пройдите по ней и пользуйтесь сайтом. </a:t>
            </a:r>
          </a:p>
        </p:txBody>
      </p:sp>
    </p:spTree>
    <p:extLst>
      <p:ext uri="{BB962C8B-B14F-4D97-AF65-F5344CB8AC3E}">
        <p14:creationId xmlns:p14="http://schemas.microsoft.com/office/powerpoint/2010/main" val="214339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208912" cy="747514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latin typeface="Codec Cold Bold" pitchFamily="2" charset="0"/>
              </a:rPr>
              <a:t>Регистрируемся как студент/сотрудник учебного заведения</a:t>
            </a:r>
            <a:br>
              <a:rPr lang="ru-RU" sz="2400" dirty="0">
                <a:latin typeface="Codec Cold Bold" pitchFamily="2" charset="0"/>
              </a:rPr>
            </a:br>
            <a:r>
              <a:rPr lang="ru-RU" sz="2400" dirty="0">
                <a:solidFill>
                  <a:srgbClr val="FFC000"/>
                </a:solidFill>
                <a:latin typeface="Codec Cold Bold" pitchFamily="2" charset="0"/>
              </a:rPr>
              <a:t>Вариант 1:</a:t>
            </a:r>
            <a:r>
              <a:rPr lang="ru-RU" sz="2400" dirty="0">
                <a:latin typeface="Codec Cold Bold" pitchFamily="2" charset="0"/>
              </a:rPr>
              <a:t> с компьютера в библиотеке</a:t>
            </a:r>
          </a:p>
        </p:txBody>
      </p:sp>
      <p:pic>
        <p:nvPicPr>
          <p:cNvPr id="1026" name="Picture 2" descr="C:\Яковлев\BooksUp\Визуал\Редизайн BOOK_UP\БУК а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936103" cy="6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678" y="2060848"/>
            <a:ext cx="828091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odec Cold News" pitchFamily="2" charset="0"/>
            </a:endParaRPr>
          </a:p>
          <a:p>
            <a:r>
              <a:rPr lang="ru-RU" dirty="0">
                <a:latin typeface="Codec Cold News" pitchFamily="2" charset="0"/>
              </a:rPr>
              <a:t>При регистрации </a:t>
            </a:r>
            <a:r>
              <a:rPr lang="ru-RU" sz="2000" b="1" dirty="0">
                <a:latin typeface="Codec Cold News" pitchFamily="2" charset="0"/>
              </a:rPr>
              <a:t>с компьютера в библиотеке учебного заведения</a:t>
            </a:r>
            <a:r>
              <a:rPr lang="ru-RU" dirty="0">
                <a:latin typeface="Codec Cold News" pitchFamily="2" charset="0"/>
              </a:rPr>
              <a:t>, сайт самостоятельно определяет, под каким учебным заведением идет регистрация. </a:t>
            </a:r>
          </a:p>
          <a:p>
            <a:r>
              <a:rPr lang="ru-RU" dirty="0">
                <a:latin typeface="Codec Cold News" pitchFamily="2" charset="0"/>
              </a:rPr>
              <a:t>Необходимо просто </a:t>
            </a:r>
            <a:r>
              <a:rPr lang="ru-RU" sz="2000" b="1" dirty="0">
                <a:latin typeface="Codec Cold News" pitchFamily="2" charset="0"/>
              </a:rPr>
              <a:t>зайти на сайт </a:t>
            </a:r>
            <a:r>
              <a:rPr lang="ru-RU" dirty="0">
                <a:latin typeface="Codec Cold News" pitchFamily="2" charset="0"/>
              </a:rPr>
              <a:t>и сделать все действия, как в прошлой инструкции для физ. лиц. </a:t>
            </a:r>
          </a:p>
          <a:p>
            <a:endParaRPr lang="ru-RU" dirty="0">
              <a:latin typeface="Codec Cold News" pitchFamily="2" charset="0"/>
            </a:endParaRPr>
          </a:p>
          <a:p>
            <a:r>
              <a:rPr lang="ru-RU" sz="2000" b="1" dirty="0">
                <a:solidFill>
                  <a:srgbClr val="FFC000"/>
                </a:solidFill>
                <a:latin typeface="Codec Cold News" pitchFamily="2" charset="0"/>
              </a:rPr>
              <a:t>ВАЖНО:</a:t>
            </a:r>
            <a:r>
              <a:rPr lang="ru-RU" dirty="0">
                <a:latin typeface="Codec Cold News" pitchFamily="2" charset="0"/>
              </a:rPr>
              <a:t> сразу после 4 действия нужно </a:t>
            </a:r>
            <a:r>
              <a:rPr lang="ru-RU" sz="2000" b="1" dirty="0">
                <a:latin typeface="Codec Cold News" pitchFamily="2" charset="0"/>
              </a:rPr>
              <a:t>зайти на почту и пройти по ссылке.</a:t>
            </a:r>
            <a:r>
              <a:rPr lang="ru-RU" dirty="0">
                <a:latin typeface="Codec Cold News" pitchFamily="2" charset="0"/>
              </a:rPr>
              <a:t> Если этого не сделать, то после регистрации следующего студента или сотрудника, </a:t>
            </a:r>
            <a:r>
              <a:rPr lang="ru-RU" sz="2000" b="1" dirty="0">
                <a:latin typeface="Codec Cold News" pitchFamily="2" charset="0"/>
              </a:rPr>
              <a:t>ссылка будет недействительна.</a:t>
            </a:r>
          </a:p>
          <a:p>
            <a:endParaRPr lang="ru-RU" dirty="0">
              <a:latin typeface="Codec Cold News" pitchFamily="2" charset="0"/>
            </a:endParaRPr>
          </a:p>
          <a:p>
            <a:r>
              <a:rPr lang="ru-RU" sz="2000" b="1" dirty="0">
                <a:solidFill>
                  <a:srgbClr val="FFC000"/>
                </a:solidFill>
                <a:latin typeface="Codec Cold News" pitchFamily="2" charset="0"/>
              </a:rPr>
              <a:t>ВАЖНО 2:</a:t>
            </a:r>
            <a:r>
              <a:rPr lang="ru-RU" dirty="0">
                <a:latin typeface="Codec Cold News" pitchFamily="2" charset="0"/>
              </a:rPr>
              <a:t> После перехода по ссылке из почты на сайт </a:t>
            </a:r>
            <a:r>
              <a:rPr lang="en-US" dirty="0">
                <a:latin typeface="Codec Cold News" pitchFamily="2" charset="0"/>
              </a:rPr>
              <a:t>Books-up.ru </a:t>
            </a:r>
            <a:r>
              <a:rPr lang="ru-RU" sz="2000" b="1" dirty="0">
                <a:latin typeface="Codec Cold News" pitchFamily="2" charset="0"/>
              </a:rPr>
              <a:t>нужно выйти из профиля</a:t>
            </a:r>
            <a:r>
              <a:rPr lang="ru-RU" dirty="0">
                <a:latin typeface="Codec Cold News" pitchFamily="2" charset="0"/>
              </a:rPr>
              <a:t>, после чего можно продолжить регистрацию студентов или сотрудников. </a:t>
            </a:r>
          </a:p>
        </p:txBody>
      </p:sp>
    </p:spTree>
    <p:extLst>
      <p:ext uri="{BB962C8B-B14F-4D97-AF65-F5344CB8AC3E}">
        <p14:creationId xmlns:p14="http://schemas.microsoft.com/office/powerpoint/2010/main" val="144288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208912" cy="747514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latin typeface="Codec Cold Bold" pitchFamily="2" charset="0"/>
              </a:rPr>
              <a:t>Регистрируемся как студент/сотрудник учебного заведения</a:t>
            </a:r>
            <a:br>
              <a:rPr lang="ru-RU" sz="2400" dirty="0">
                <a:latin typeface="Codec Cold Bold" pitchFamily="2" charset="0"/>
              </a:rPr>
            </a:br>
            <a:r>
              <a:rPr lang="ru-RU" sz="2400" dirty="0">
                <a:solidFill>
                  <a:srgbClr val="FFC000"/>
                </a:solidFill>
                <a:latin typeface="Codec Cold Bold" pitchFamily="2" charset="0"/>
              </a:rPr>
              <a:t>Вариант 2:</a:t>
            </a:r>
            <a:r>
              <a:rPr lang="ru-RU" sz="2400" dirty="0">
                <a:latin typeface="Codec Cold Bold" pitchFamily="2" charset="0"/>
              </a:rPr>
              <a:t> со своего устройства</a:t>
            </a:r>
          </a:p>
        </p:txBody>
      </p:sp>
      <p:pic>
        <p:nvPicPr>
          <p:cNvPr id="1026" name="Picture 2" descr="C:\Яковлев\BooksUp\Визуал\Редизайн BOOK_UP\БУК а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936103" cy="6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1541" y="2276872"/>
            <a:ext cx="82809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odec Cold News" pitchFamily="2" charset="0"/>
            </a:endParaRPr>
          </a:p>
          <a:p>
            <a:r>
              <a:rPr lang="ru-RU" dirty="0">
                <a:latin typeface="Codec Cold News" pitchFamily="2" charset="0"/>
              </a:rPr>
              <a:t>Для регистрации </a:t>
            </a:r>
            <a:r>
              <a:rPr lang="ru-RU" sz="2000" b="1" dirty="0">
                <a:latin typeface="Codec Cold News" pitchFamily="2" charset="0"/>
              </a:rPr>
              <a:t>необходимо получить в библиотеке ссылку</a:t>
            </a:r>
            <a:r>
              <a:rPr lang="ru-RU" dirty="0">
                <a:latin typeface="Codec Cold News" pitchFamily="2" charset="0"/>
              </a:rPr>
              <a:t>, например, такую: </a:t>
            </a:r>
          </a:p>
          <a:p>
            <a:endParaRPr lang="ru-RU" dirty="0">
              <a:latin typeface="Codec Cold News" pitchFamily="2" charset="0"/>
            </a:endParaRPr>
          </a:p>
          <a:p>
            <a:r>
              <a:rPr lang="en-US" dirty="0">
                <a:latin typeface="Codec Cold News" pitchFamily="2" charset="0"/>
                <a:hlinkClick r:id="rId3"/>
              </a:rPr>
              <a:t>https://www.books-up.ru/ru/entrance/registration/nizhegorodskaya-medicinskaya-akademiya/</a:t>
            </a:r>
            <a:endParaRPr lang="ru-RU" dirty="0">
              <a:latin typeface="Codec Cold News" pitchFamily="2" charset="0"/>
            </a:endParaRPr>
          </a:p>
          <a:p>
            <a:endParaRPr lang="ru-RU" dirty="0">
              <a:latin typeface="Codec Cold News" pitchFamily="2" charset="0"/>
            </a:endParaRPr>
          </a:p>
          <a:p>
            <a:r>
              <a:rPr lang="ru-RU" dirty="0">
                <a:latin typeface="Codec Cold News" pitchFamily="2" charset="0"/>
              </a:rPr>
              <a:t>Ее можно найти </a:t>
            </a:r>
            <a:r>
              <a:rPr lang="ru-RU" sz="2000" b="1" dirty="0">
                <a:latin typeface="Codec Cold News" pitchFamily="2" charset="0"/>
              </a:rPr>
              <a:t>на сайте библиотеки </a:t>
            </a:r>
            <a:r>
              <a:rPr lang="ru-RU" sz="2000" b="1">
                <a:latin typeface="Codec Cold News" pitchFamily="2" charset="0"/>
              </a:rPr>
              <a:t>учебного заведения</a:t>
            </a:r>
            <a:r>
              <a:rPr lang="ru-RU">
                <a:latin typeface="Codec Cold News" pitchFamily="2" charset="0"/>
              </a:rPr>
              <a:t> </a:t>
            </a:r>
            <a:r>
              <a:rPr lang="ru-RU" dirty="0">
                <a:latin typeface="Codec Cold News" pitchFamily="2" charset="0"/>
              </a:rPr>
              <a:t>или у сотрудников библиотеки учебного заведения. </a:t>
            </a:r>
          </a:p>
          <a:p>
            <a:endParaRPr lang="ru-RU" dirty="0">
              <a:latin typeface="Codec Cold News" pitchFamily="2" charset="0"/>
            </a:endParaRPr>
          </a:p>
          <a:p>
            <a:r>
              <a:rPr lang="ru-RU" dirty="0">
                <a:latin typeface="Codec Cold News" pitchFamily="2" charset="0"/>
              </a:rPr>
              <a:t>После этого выполнить регистрацию </a:t>
            </a:r>
            <a:r>
              <a:rPr lang="ru-RU" sz="2000" b="1" dirty="0">
                <a:latin typeface="Codec Cold News" pitchFamily="2" charset="0"/>
              </a:rPr>
              <a:t>как физ. лицо</a:t>
            </a:r>
            <a:r>
              <a:rPr lang="ru-RU" dirty="0">
                <a:latin typeface="Codec Cold News" pitchFamily="2" charset="0"/>
              </a:rPr>
              <a:t>.</a:t>
            </a:r>
          </a:p>
          <a:p>
            <a:endParaRPr lang="ru-RU" dirty="0">
              <a:latin typeface="Codec Cold News" pitchFamily="2" charset="0"/>
            </a:endParaRPr>
          </a:p>
          <a:p>
            <a:r>
              <a:rPr lang="ru-RU" sz="2000" b="1" dirty="0">
                <a:solidFill>
                  <a:srgbClr val="FFC000"/>
                </a:solidFill>
                <a:latin typeface="Codec Cold News" pitchFamily="2" charset="0"/>
              </a:rPr>
              <a:t>ВАЖНО: </a:t>
            </a:r>
            <a:r>
              <a:rPr lang="ru-RU" dirty="0">
                <a:latin typeface="Codec Cold News" pitchFamily="2" charset="0"/>
              </a:rPr>
              <a:t>Такая ссылка </a:t>
            </a:r>
            <a:r>
              <a:rPr lang="ru-RU" sz="2000" b="1" dirty="0">
                <a:latin typeface="Codec Cold News" pitchFamily="2" charset="0"/>
              </a:rPr>
              <a:t>не будет действовать </a:t>
            </a:r>
            <a:r>
              <a:rPr lang="ru-RU" dirty="0">
                <a:latin typeface="Codec Cold News" pitchFamily="2" charset="0"/>
              </a:rPr>
              <a:t>при регистрации с компьютеров учебного заведения.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3285733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374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Codec Cold Bold</vt:lpstr>
      <vt:lpstr>Codec Cold News</vt:lpstr>
      <vt:lpstr>Тема Office</vt:lpstr>
      <vt:lpstr>РЕГИСТРАЦИЯ</vt:lpstr>
      <vt:lpstr>Содержание</vt:lpstr>
      <vt:lpstr>Где можно регистрироваться?</vt:lpstr>
      <vt:lpstr>Регистрируемся как физическое лицо</vt:lpstr>
      <vt:lpstr>Регистрируемся как физическое лицо</vt:lpstr>
      <vt:lpstr>Регистрируемся как студент/сотрудник учебного заведения Вариант 1: с компьютера в библиотеке</vt:lpstr>
      <vt:lpstr>Регистрируемся как студент/сотрудник учебного заведения Вариант 2: со своего устройства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СЕТИ</dc:title>
  <dc:creator>Илья</dc:creator>
  <cp:lastModifiedBy>Viktoriya</cp:lastModifiedBy>
  <cp:revision>42</cp:revision>
  <dcterms:created xsi:type="dcterms:W3CDTF">2020-07-16T08:57:41Z</dcterms:created>
  <dcterms:modified xsi:type="dcterms:W3CDTF">2021-04-01T11:29:21Z</dcterms:modified>
</cp:coreProperties>
</file>