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1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4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8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2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2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2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2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4" r:id="rId2"/>
    <p:sldMasterId id="2147483749" r:id="rId3"/>
    <p:sldMasterId id="2147483754" r:id="rId4"/>
    <p:sldMasterId id="2147483760" r:id="rId5"/>
    <p:sldMasterId id="2147483765" r:id="rId6"/>
    <p:sldMasterId id="2147483770" r:id="rId7"/>
    <p:sldMasterId id="2147483785" r:id="rId8"/>
    <p:sldMasterId id="2147483790" r:id="rId9"/>
    <p:sldMasterId id="2147483800" r:id="rId10"/>
    <p:sldMasterId id="2147483810" r:id="rId11"/>
    <p:sldMasterId id="2147483818" r:id="rId12"/>
    <p:sldMasterId id="2147483826" r:id="rId13"/>
    <p:sldMasterId id="2147483838" r:id="rId14"/>
    <p:sldMasterId id="2147483843" r:id="rId15"/>
    <p:sldMasterId id="2147483847" r:id="rId16"/>
    <p:sldMasterId id="2147483853" r:id="rId17"/>
    <p:sldMasterId id="2147483874" r:id="rId18"/>
    <p:sldMasterId id="2147483879" r:id="rId19"/>
    <p:sldMasterId id="2147483883" r:id="rId20"/>
    <p:sldMasterId id="2147483894" r:id="rId21"/>
    <p:sldMasterId id="2147483905" r:id="rId22"/>
    <p:sldMasterId id="2147483916" r:id="rId23"/>
    <p:sldMasterId id="2147483929" r:id="rId24"/>
  </p:sldMasterIdLst>
  <p:notesMasterIdLst>
    <p:notesMasterId r:id="rId52"/>
  </p:notesMasterIdLst>
  <p:sldIdLst>
    <p:sldId id="543" r:id="rId25"/>
    <p:sldId id="644" r:id="rId26"/>
    <p:sldId id="645" r:id="rId27"/>
    <p:sldId id="646" r:id="rId28"/>
    <p:sldId id="647" r:id="rId29"/>
    <p:sldId id="648" r:id="rId30"/>
    <p:sldId id="649" r:id="rId31"/>
    <p:sldId id="650" r:id="rId32"/>
    <p:sldId id="651" r:id="rId33"/>
    <p:sldId id="652" r:id="rId34"/>
    <p:sldId id="653" r:id="rId35"/>
    <p:sldId id="654" r:id="rId36"/>
    <p:sldId id="655" r:id="rId37"/>
    <p:sldId id="656" r:id="rId38"/>
    <p:sldId id="657" r:id="rId39"/>
    <p:sldId id="658" r:id="rId40"/>
    <p:sldId id="659" r:id="rId41"/>
    <p:sldId id="660" r:id="rId42"/>
    <p:sldId id="661" r:id="rId43"/>
    <p:sldId id="662" r:id="rId44"/>
    <p:sldId id="663" r:id="rId45"/>
    <p:sldId id="665" r:id="rId46"/>
    <p:sldId id="666" r:id="rId47"/>
    <p:sldId id="667" r:id="rId48"/>
    <p:sldId id="668" r:id="rId49"/>
    <p:sldId id="669" r:id="rId50"/>
    <p:sldId id="670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709" autoAdjust="0"/>
  </p:normalViewPr>
  <p:slideViewPr>
    <p:cSldViewPr>
      <p:cViewPr varScale="1">
        <p:scale>
          <a:sx n="84" d="100"/>
          <a:sy n="84" d="100"/>
        </p:scale>
        <p:origin x="1430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5.xml"/><Relationship Id="rId41" Type="http://schemas.openxmlformats.org/officeDocument/2006/relationships/slide" Target="slides/slide1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8F282D-B117-2B43-AF0C-2DEDB98D9A1C}" type="doc">
      <dgm:prSet loTypeId="urn:microsoft.com/office/officeart/2009/3/layout/CircleRelationship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824DD63-BC13-F74C-BFC4-249A61B6DD2C}">
      <dgm:prSet phldrT="[Text]" custT="1"/>
      <dgm:spPr/>
      <dgm:t>
        <a:bodyPr/>
        <a:lstStyle/>
        <a:p>
          <a:r>
            <a:rPr lang="ru-RU" sz="2400" b="1" dirty="0" smtClean="0"/>
            <a:t>Предметные указатели</a:t>
          </a:r>
          <a:endParaRPr lang="en-US" sz="2400" b="1" dirty="0"/>
        </a:p>
      </dgm:t>
    </dgm:pt>
    <dgm:pt modelId="{9E1E9D40-7258-4244-A104-4BDF971CA93A}" type="parTrans" cxnId="{4F1ACB37-55AD-1B48-B16D-FE119A9A7D2B}">
      <dgm:prSet/>
      <dgm:spPr/>
      <dgm:t>
        <a:bodyPr/>
        <a:lstStyle/>
        <a:p>
          <a:endParaRPr lang="en-US"/>
        </a:p>
      </dgm:t>
    </dgm:pt>
    <dgm:pt modelId="{6154A9F0-3D22-9F4E-ADDC-FEAF89FF67A1}" type="sibTrans" cxnId="{4F1ACB37-55AD-1B48-B16D-FE119A9A7D2B}">
      <dgm:prSet/>
      <dgm:spPr/>
      <dgm:t>
        <a:bodyPr/>
        <a:lstStyle/>
        <a:p>
          <a:endParaRPr lang="en-US"/>
        </a:p>
      </dgm:t>
    </dgm:pt>
    <dgm:pt modelId="{71A309A0-6908-7E49-B65A-CCC488967706}">
      <dgm:prSet phldrT="[Text]" custT="1"/>
      <dgm:spPr/>
      <dgm:t>
        <a:bodyPr/>
        <a:lstStyle/>
        <a:p>
          <a:r>
            <a:rPr lang="ru-RU" sz="2000" b="1" dirty="0"/>
            <a:t>Название статьи</a:t>
          </a:r>
          <a:endParaRPr lang="en-US" sz="2000" b="1" dirty="0"/>
        </a:p>
      </dgm:t>
    </dgm:pt>
    <dgm:pt modelId="{485E2AA3-57A1-F045-8CCE-89CE9885AB36}" type="parTrans" cxnId="{721E067E-FBD3-324D-8427-F3FAADB6A7EB}">
      <dgm:prSet/>
      <dgm:spPr/>
      <dgm:t>
        <a:bodyPr/>
        <a:lstStyle/>
        <a:p>
          <a:endParaRPr lang="en-US"/>
        </a:p>
      </dgm:t>
    </dgm:pt>
    <dgm:pt modelId="{F31FEBEE-7B70-4F41-8775-B57AB998292F}" type="sibTrans" cxnId="{721E067E-FBD3-324D-8427-F3FAADB6A7EB}">
      <dgm:prSet/>
      <dgm:spPr/>
      <dgm:t>
        <a:bodyPr/>
        <a:lstStyle/>
        <a:p>
          <a:endParaRPr lang="en-US"/>
        </a:p>
      </dgm:t>
    </dgm:pt>
    <dgm:pt modelId="{C7887FDE-B004-8547-9D09-418DEFE11C0D}">
      <dgm:prSet phldrT="[Text]" custT="1"/>
      <dgm:spPr/>
      <dgm:t>
        <a:bodyPr/>
        <a:lstStyle/>
        <a:p>
          <a:r>
            <a:rPr lang="ru-RU" sz="1600" b="1" dirty="0" smtClean="0"/>
            <a:t>Ключевые слова автора</a:t>
          </a:r>
          <a:endParaRPr lang="en-US" sz="1600" b="1" dirty="0"/>
        </a:p>
      </dgm:t>
    </dgm:pt>
    <dgm:pt modelId="{DF3A0135-8C0B-EF4B-8DC9-9CC56C9FAE09}" type="parTrans" cxnId="{8FFA539A-0F62-2C42-8B9A-8A1F2F2903D8}">
      <dgm:prSet/>
      <dgm:spPr/>
      <dgm:t>
        <a:bodyPr/>
        <a:lstStyle/>
        <a:p>
          <a:endParaRPr lang="en-US"/>
        </a:p>
      </dgm:t>
    </dgm:pt>
    <dgm:pt modelId="{37EC15B8-B85D-1241-BD48-5D7ECAF2BC8B}" type="sibTrans" cxnId="{8FFA539A-0F62-2C42-8B9A-8A1F2F2903D8}">
      <dgm:prSet/>
      <dgm:spPr/>
      <dgm:t>
        <a:bodyPr/>
        <a:lstStyle/>
        <a:p>
          <a:endParaRPr lang="en-US"/>
        </a:p>
      </dgm:t>
    </dgm:pt>
    <dgm:pt modelId="{B4ADBDA5-3223-BE4D-9E3B-450AD1ABA6EA}">
      <dgm:prSet custT="1"/>
      <dgm:spPr/>
      <dgm:t>
        <a:bodyPr/>
        <a:lstStyle/>
        <a:p>
          <a:r>
            <a:rPr lang="ru-RU" sz="1800" b="1" dirty="0"/>
            <a:t>Рефераты</a:t>
          </a:r>
          <a:endParaRPr lang="en-US" sz="1800" b="1" dirty="0"/>
        </a:p>
      </dgm:t>
    </dgm:pt>
    <dgm:pt modelId="{1C10ECAD-F233-5B43-B313-4CDFB973CCDB}" type="parTrans" cxnId="{8DD6E0CA-48DB-3B4F-AEE7-5C6CA8193E31}">
      <dgm:prSet/>
      <dgm:spPr/>
      <dgm:t>
        <a:bodyPr/>
        <a:lstStyle/>
        <a:p>
          <a:endParaRPr lang="en-US"/>
        </a:p>
      </dgm:t>
    </dgm:pt>
    <dgm:pt modelId="{E176228D-C571-C346-B784-9701D2528405}" type="sibTrans" cxnId="{8DD6E0CA-48DB-3B4F-AEE7-5C6CA8193E31}">
      <dgm:prSet/>
      <dgm:spPr/>
      <dgm:t>
        <a:bodyPr/>
        <a:lstStyle/>
        <a:p>
          <a:endParaRPr lang="en-US"/>
        </a:p>
      </dgm:t>
    </dgm:pt>
    <dgm:pt modelId="{17BDACC7-0610-CC4D-8B7E-A6786417B8B5}">
      <dgm:prSet/>
      <dgm:spPr/>
      <dgm:t>
        <a:bodyPr/>
        <a:lstStyle/>
        <a:p>
          <a:r>
            <a:rPr lang="ru-RU" b="1" dirty="0"/>
            <a:t>Полный текст</a:t>
          </a:r>
          <a:endParaRPr lang="en-US" b="1" dirty="0"/>
        </a:p>
      </dgm:t>
    </dgm:pt>
    <dgm:pt modelId="{DA650BF2-9F88-E146-BF40-90F46B8CCF01}" type="parTrans" cxnId="{D8C750DC-6461-4C49-A074-062D2B4B8BAA}">
      <dgm:prSet/>
      <dgm:spPr/>
      <dgm:t>
        <a:bodyPr/>
        <a:lstStyle/>
        <a:p>
          <a:endParaRPr lang="en-US"/>
        </a:p>
      </dgm:t>
    </dgm:pt>
    <dgm:pt modelId="{4E5C180D-5635-8D48-9271-9AA9CD100E78}" type="sibTrans" cxnId="{D8C750DC-6461-4C49-A074-062D2B4B8BAA}">
      <dgm:prSet/>
      <dgm:spPr/>
      <dgm:t>
        <a:bodyPr/>
        <a:lstStyle/>
        <a:p>
          <a:endParaRPr lang="en-US"/>
        </a:p>
      </dgm:t>
    </dgm:pt>
    <dgm:pt modelId="{87C14683-976E-344B-9BC7-A2A5C35060AA}" type="pres">
      <dgm:prSet presAssocID="{ED8F282D-B117-2B43-AF0C-2DEDB98D9A1C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193AB22F-7021-DB4A-864F-22A77835D8E8}" type="pres">
      <dgm:prSet presAssocID="{9824DD63-BC13-F74C-BFC4-249A61B6DD2C}" presName="Parent" presStyleLbl="node0" presStyleIdx="0" presStyleCnt="1" custScaleX="131092" custScaleY="136103" custLinFactNeighborX="1182" custLinFactNeighborY="-469">
        <dgm:presLayoutVars>
          <dgm:chMax val="5"/>
          <dgm:chPref val="5"/>
        </dgm:presLayoutVars>
      </dgm:prSet>
      <dgm:spPr/>
      <dgm:t>
        <a:bodyPr/>
        <a:lstStyle/>
        <a:p>
          <a:endParaRPr lang="cs-CZ"/>
        </a:p>
      </dgm:t>
    </dgm:pt>
    <dgm:pt modelId="{EEAF20FF-4BF4-504D-A9F4-6E4ECFBE4681}" type="pres">
      <dgm:prSet presAssocID="{9824DD63-BC13-F74C-BFC4-249A61B6DD2C}" presName="Accent1" presStyleLbl="node1" presStyleIdx="0" presStyleCnt="17"/>
      <dgm:spPr/>
    </dgm:pt>
    <dgm:pt modelId="{D1EF00C6-C50E-9642-AF5F-7DAD661A206C}" type="pres">
      <dgm:prSet presAssocID="{9824DD63-BC13-F74C-BFC4-249A61B6DD2C}" presName="Accent2" presStyleLbl="node1" presStyleIdx="1" presStyleCnt="17"/>
      <dgm:spPr/>
    </dgm:pt>
    <dgm:pt modelId="{3582A66E-2C0D-F84D-B9E2-AE21B021C973}" type="pres">
      <dgm:prSet presAssocID="{9824DD63-BC13-F74C-BFC4-249A61B6DD2C}" presName="Accent3" presStyleLbl="node1" presStyleIdx="2" presStyleCnt="17"/>
      <dgm:spPr/>
    </dgm:pt>
    <dgm:pt modelId="{85530BBA-E97A-2B43-88C1-D4E7E8422326}" type="pres">
      <dgm:prSet presAssocID="{9824DD63-BC13-F74C-BFC4-249A61B6DD2C}" presName="Accent4" presStyleLbl="node1" presStyleIdx="3" presStyleCnt="17"/>
      <dgm:spPr/>
    </dgm:pt>
    <dgm:pt modelId="{CD049C0A-8D0A-9746-A25E-BA65FE8259AA}" type="pres">
      <dgm:prSet presAssocID="{9824DD63-BC13-F74C-BFC4-249A61B6DD2C}" presName="Accent5" presStyleLbl="node1" presStyleIdx="4" presStyleCnt="17"/>
      <dgm:spPr/>
    </dgm:pt>
    <dgm:pt modelId="{C2CF57CD-50E5-644D-8BF2-07888D4510CF}" type="pres">
      <dgm:prSet presAssocID="{9824DD63-BC13-F74C-BFC4-249A61B6DD2C}" presName="Accent6" presStyleLbl="node1" presStyleIdx="5" presStyleCnt="17"/>
      <dgm:spPr/>
    </dgm:pt>
    <dgm:pt modelId="{953913AB-527C-F245-BD7E-6BFA400F759A}" type="pres">
      <dgm:prSet presAssocID="{71A309A0-6908-7E49-B65A-CCC488967706}" presName="Child1" presStyleLbl="node1" presStyleIdx="6" presStyleCnt="17" custScaleX="163352" custScaleY="162931" custLinFactNeighborX="-26964" custLinFactNeighborY="-23322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CEAFB7AB-4097-9A41-B00A-ECE288B72E9C}" type="pres">
      <dgm:prSet presAssocID="{71A309A0-6908-7E49-B65A-CCC488967706}" presName="Accent7" presStyleCnt="0"/>
      <dgm:spPr/>
    </dgm:pt>
    <dgm:pt modelId="{28AD03C7-A2BC-874F-B3FE-851CCD089B18}" type="pres">
      <dgm:prSet presAssocID="{71A309A0-6908-7E49-B65A-CCC488967706}" presName="AccentHold1" presStyleLbl="node1" presStyleIdx="7" presStyleCnt="17"/>
      <dgm:spPr/>
    </dgm:pt>
    <dgm:pt modelId="{21E76239-0B56-5244-AC12-B8AD93F70AEE}" type="pres">
      <dgm:prSet presAssocID="{71A309A0-6908-7E49-B65A-CCC488967706}" presName="Accent8" presStyleCnt="0"/>
      <dgm:spPr/>
    </dgm:pt>
    <dgm:pt modelId="{F2787063-E9C6-7247-A413-233F10BE2CBB}" type="pres">
      <dgm:prSet presAssocID="{71A309A0-6908-7E49-B65A-CCC488967706}" presName="AccentHold2" presStyleLbl="node1" presStyleIdx="8" presStyleCnt="17"/>
      <dgm:spPr/>
    </dgm:pt>
    <dgm:pt modelId="{A87B923A-9A61-694D-B21C-1F8C3B3F0CEC}" type="pres">
      <dgm:prSet presAssocID="{C7887FDE-B004-8547-9D09-418DEFE11C0D}" presName="Child2" presStyleLbl="node1" presStyleIdx="9" presStyleCnt="17" custScaleX="165363" custScaleY="163994" custLinFactNeighborX="-48853" custLinFactNeighborY="1842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6C0DA3E2-C305-E543-8663-BD75235B740D}" type="pres">
      <dgm:prSet presAssocID="{C7887FDE-B004-8547-9D09-418DEFE11C0D}" presName="Accent9" presStyleCnt="0"/>
      <dgm:spPr/>
    </dgm:pt>
    <dgm:pt modelId="{E1AE236D-A10A-1B47-9EF6-981161EFAD88}" type="pres">
      <dgm:prSet presAssocID="{C7887FDE-B004-8547-9D09-418DEFE11C0D}" presName="AccentHold1" presStyleLbl="node1" presStyleIdx="10" presStyleCnt="17"/>
      <dgm:spPr/>
    </dgm:pt>
    <dgm:pt modelId="{45A419A6-AF64-B343-B90B-C250AA2CE142}" type="pres">
      <dgm:prSet presAssocID="{C7887FDE-B004-8547-9D09-418DEFE11C0D}" presName="Accent10" presStyleCnt="0"/>
      <dgm:spPr/>
    </dgm:pt>
    <dgm:pt modelId="{C4E3DE64-201F-7548-BE1A-FB7B93F20884}" type="pres">
      <dgm:prSet presAssocID="{C7887FDE-B004-8547-9D09-418DEFE11C0D}" presName="AccentHold2" presStyleLbl="node1" presStyleIdx="11" presStyleCnt="17"/>
      <dgm:spPr/>
    </dgm:pt>
    <dgm:pt modelId="{4656761A-59CF-E944-9145-5CA52836E6A7}" type="pres">
      <dgm:prSet presAssocID="{C7887FDE-B004-8547-9D09-418DEFE11C0D}" presName="Accent11" presStyleCnt="0"/>
      <dgm:spPr/>
    </dgm:pt>
    <dgm:pt modelId="{18E0A107-2A7A-3446-B51B-FD9406EDB22D}" type="pres">
      <dgm:prSet presAssocID="{C7887FDE-B004-8547-9D09-418DEFE11C0D}" presName="AccentHold3" presStyleLbl="node1" presStyleIdx="12" presStyleCnt="17"/>
      <dgm:spPr/>
    </dgm:pt>
    <dgm:pt modelId="{37E55DF0-516C-3343-9F1D-41B2976A33CE}" type="pres">
      <dgm:prSet presAssocID="{B4ADBDA5-3223-BE4D-9E3B-450AD1ABA6EA}" presName="Child3" presStyleLbl="node1" presStyleIdx="13" presStyleCnt="17" custScaleX="159489" custScaleY="165669" custLinFactNeighborX="-95455" custLinFactNeighborY="17124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B4E0EFBB-CD49-2B44-A5F9-F2428C608D95}" type="pres">
      <dgm:prSet presAssocID="{B4ADBDA5-3223-BE4D-9E3B-450AD1ABA6EA}" presName="Accent12" presStyleCnt="0"/>
      <dgm:spPr/>
    </dgm:pt>
    <dgm:pt modelId="{BC4A0F2B-C08E-0D43-B982-3631FEE4FC02}" type="pres">
      <dgm:prSet presAssocID="{B4ADBDA5-3223-BE4D-9E3B-450AD1ABA6EA}" presName="AccentHold1" presStyleLbl="node1" presStyleIdx="14" presStyleCnt="17"/>
      <dgm:spPr/>
    </dgm:pt>
    <dgm:pt modelId="{6A231C11-BDE9-B74F-B37A-5AC0CEE0C94D}" type="pres">
      <dgm:prSet presAssocID="{17BDACC7-0610-CC4D-8B7E-A6786417B8B5}" presName="Child4" presStyleLbl="node1" presStyleIdx="15" presStyleCnt="17" custScaleX="64998" custScaleY="64998" custLinFactNeighborX="-29807" custLinFactNeighborY="-1799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70A17897-79B2-A740-8137-BA7EEFEE4DB2}" type="pres">
      <dgm:prSet presAssocID="{17BDACC7-0610-CC4D-8B7E-A6786417B8B5}" presName="Accent13" presStyleCnt="0"/>
      <dgm:spPr/>
    </dgm:pt>
    <dgm:pt modelId="{7EFFF62E-3D44-5C48-92C7-EA627C7157AA}" type="pres">
      <dgm:prSet presAssocID="{17BDACC7-0610-CC4D-8B7E-A6786417B8B5}" presName="AccentHold1" presStyleLbl="node1" presStyleIdx="16" presStyleCnt="17"/>
      <dgm:spPr/>
    </dgm:pt>
  </dgm:ptLst>
  <dgm:cxnLst>
    <dgm:cxn modelId="{87B0AAD2-ADEE-49E1-A987-71F4688A287A}" type="presOf" srcId="{B4ADBDA5-3223-BE4D-9E3B-450AD1ABA6EA}" destId="{37E55DF0-516C-3343-9F1D-41B2976A33CE}" srcOrd="0" destOrd="0" presId="urn:microsoft.com/office/officeart/2009/3/layout/CircleRelationship"/>
    <dgm:cxn modelId="{721E067E-FBD3-324D-8427-F3FAADB6A7EB}" srcId="{9824DD63-BC13-F74C-BFC4-249A61B6DD2C}" destId="{71A309A0-6908-7E49-B65A-CCC488967706}" srcOrd="0" destOrd="0" parTransId="{485E2AA3-57A1-F045-8CCE-89CE9885AB36}" sibTransId="{F31FEBEE-7B70-4F41-8775-B57AB998292F}"/>
    <dgm:cxn modelId="{F34C9208-FCEF-4B63-88BB-10E4D9469C9C}" type="presOf" srcId="{ED8F282D-B117-2B43-AF0C-2DEDB98D9A1C}" destId="{87C14683-976E-344B-9BC7-A2A5C35060AA}" srcOrd="0" destOrd="0" presId="urn:microsoft.com/office/officeart/2009/3/layout/CircleRelationship"/>
    <dgm:cxn modelId="{8FFA539A-0F62-2C42-8B9A-8A1F2F2903D8}" srcId="{9824DD63-BC13-F74C-BFC4-249A61B6DD2C}" destId="{C7887FDE-B004-8547-9D09-418DEFE11C0D}" srcOrd="1" destOrd="0" parTransId="{DF3A0135-8C0B-EF4B-8DC9-9CC56C9FAE09}" sibTransId="{37EC15B8-B85D-1241-BD48-5D7ECAF2BC8B}"/>
    <dgm:cxn modelId="{B06601CE-6BE7-472A-9742-11B2423D3896}" type="presOf" srcId="{9824DD63-BC13-F74C-BFC4-249A61B6DD2C}" destId="{193AB22F-7021-DB4A-864F-22A77835D8E8}" srcOrd="0" destOrd="0" presId="urn:microsoft.com/office/officeart/2009/3/layout/CircleRelationship"/>
    <dgm:cxn modelId="{4F1ACB37-55AD-1B48-B16D-FE119A9A7D2B}" srcId="{ED8F282D-B117-2B43-AF0C-2DEDB98D9A1C}" destId="{9824DD63-BC13-F74C-BFC4-249A61B6DD2C}" srcOrd="0" destOrd="0" parTransId="{9E1E9D40-7258-4244-A104-4BDF971CA93A}" sibTransId="{6154A9F0-3D22-9F4E-ADDC-FEAF89FF67A1}"/>
    <dgm:cxn modelId="{E2AF8F02-95DF-4964-A4A7-BE107CF9078A}" type="presOf" srcId="{71A309A0-6908-7E49-B65A-CCC488967706}" destId="{953913AB-527C-F245-BD7E-6BFA400F759A}" srcOrd="0" destOrd="0" presId="urn:microsoft.com/office/officeart/2009/3/layout/CircleRelationship"/>
    <dgm:cxn modelId="{D8C750DC-6461-4C49-A074-062D2B4B8BAA}" srcId="{9824DD63-BC13-F74C-BFC4-249A61B6DD2C}" destId="{17BDACC7-0610-CC4D-8B7E-A6786417B8B5}" srcOrd="3" destOrd="0" parTransId="{DA650BF2-9F88-E146-BF40-90F46B8CCF01}" sibTransId="{4E5C180D-5635-8D48-9271-9AA9CD100E78}"/>
    <dgm:cxn modelId="{A81BB2CD-630C-4B88-B6EA-1F953C767503}" type="presOf" srcId="{C7887FDE-B004-8547-9D09-418DEFE11C0D}" destId="{A87B923A-9A61-694D-B21C-1F8C3B3F0CEC}" srcOrd="0" destOrd="0" presId="urn:microsoft.com/office/officeart/2009/3/layout/CircleRelationship"/>
    <dgm:cxn modelId="{A28A086B-0D0A-4220-BA63-91842B6759BF}" type="presOf" srcId="{17BDACC7-0610-CC4D-8B7E-A6786417B8B5}" destId="{6A231C11-BDE9-B74F-B37A-5AC0CEE0C94D}" srcOrd="0" destOrd="0" presId="urn:microsoft.com/office/officeart/2009/3/layout/CircleRelationship"/>
    <dgm:cxn modelId="{8DD6E0CA-48DB-3B4F-AEE7-5C6CA8193E31}" srcId="{9824DD63-BC13-F74C-BFC4-249A61B6DD2C}" destId="{B4ADBDA5-3223-BE4D-9E3B-450AD1ABA6EA}" srcOrd="2" destOrd="0" parTransId="{1C10ECAD-F233-5B43-B313-4CDFB973CCDB}" sibTransId="{E176228D-C571-C346-B784-9701D2528405}"/>
    <dgm:cxn modelId="{CBCF7F6E-F8CB-4DCA-BBDE-9B8A38A59A9C}" type="presParOf" srcId="{87C14683-976E-344B-9BC7-A2A5C35060AA}" destId="{193AB22F-7021-DB4A-864F-22A77835D8E8}" srcOrd="0" destOrd="0" presId="urn:microsoft.com/office/officeart/2009/3/layout/CircleRelationship"/>
    <dgm:cxn modelId="{B9171880-801C-4D56-B29F-DD2A67C2FECB}" type="presParOf" srcId="{87C14683-976E-344B-9BC7-A2A5C35060AA}" destId="{EEAF20FF-4BF4-504D-A9F4-6E4ECFBE4681}" srcOrd="1" destOrd="0" presId="urn:microsoft.com/office/officeart/2009/3/layout/CircleRelationship"/>
    <dgm:cxn modelId="{1B5FA708-EE4A-4AF8-8F94-5766BFC44925}" type="presParOf" srcId="{87C14683-976E-344B-9BC7-A2A5C35060AA}" destId="{D1EF00C6-C50E-9642-AF5F-7DAD661A206C}" srcOrd="2" destOrd="0" presId="urn:microsoft.com/office/officeart/2009/3/layout/CircleRelationship"/>
    <dgm:cxn modelId="{A5557A47-AF6B-43EF-9423-38CEAE18A5F4}" type="presParOf" srcId="{87C14683-976E-344B-9BC7-A2A5C35060AA}" destId="{3582A66E-2C0D-F84D-B9E2-AE21B021C973}" srcOrd="3" destOrd="0" presId="urn:microsoft.com/office/officeart/2009/3/layout/CircleRelationship"/>
    <dgm:cxn modelId="{B8A51CD7-78CD-4090-85DE-34DF9D5852AA}" type="presParOf" srcId="{87C14683-976E-344B-9BC7-A2A5C35060AA}" destId="{85530BBA-E97A-2B43-88C1-D4E7E8422326}" srcOrd="4" destOrd="0" presId="urn:microsoft.com/office/officeart/2009/3/layout/CircleRelationship"/>
    <dgm:cxn modelId="{99A4C522-0602-46B7-8ABC-002727924539}" type="presParOf" srcId="{87C14683-976E-344B-9BC7-A2A5C35060AA}" destId="{CD049C0A-8D0A-9746-A25E-BA65FE8259AA}" srcOrd="5" destOrd="0" presId="urn:microsoft.com/office/officeart/2009/3/layout/CircleRelationship"/>
    <dgm:cxn modelId="{5989F90C-2370-4706-B770-8F1FA3407688}" type="presParOf" srcId="{87C14683-976E-344B-9BC7-A2A5C35060AA}" destId="{C2CF57CD-50E5-644D-8BF2-07888D4510CF}" srcOrd="6" destOrd="0" presId="urn:microsoft.com/office/officeart/2009/3/layout/CircleRelationship"/>
    <dgm:cxn modelId="{BE811CCB-ED75-4D53-A289-F194F9A85021}" type="presParOf" srcId="{87C14683-976E-344B-9BC7-A2A5C35060AA}" destId="{953913AB-527C-F245-BD7E-6BFA400F759A}" srcOrd="7" destOrd="0" presId="urn:microsoft.com/office/officeart/2009/3/layout/CircleRelationship"/>
    <dgm:cxn modelId="{065B52AC-6DA9-4248-AFE5-DAF343178D6D}" type="presParOf" srcId="{87C14683-976E-344B-9BC7-A2A5C35060AA}" destId="{CEAFB7AB-4097-9A41-B00A-ECE288B72E9C}" srcOrd="8" destOrd="0" presId="urn:microsoft.com/office/officeart/2009/3/layout/CircleRelationship"/>
    <dgm:cxn modelId="{000171DE-4411-479D-8375-1E912B93365A}" type="presParOf" srcId="{CEAFB7AB-4097-9A41-B00A-ECE288B72E9C}" destId="{28AD03C7-A2BC-874F-B3FE-851CCD089B18}" srcOrd="0" destOrd="0" presId="urn:microsoft.com/office/officeart/2009/3/layout/CircleRelationship"/>
    <dgm:cxn modelId="{3B4622D8-ED0F-4813-9FE5-EB5EFD218171}" type="presParOf" srcId="{87C14683-976E-344B-9BC7-A2A5C35060AA}" destId="{21E76239-0B56-5244-AC12-B8AD93F70AEE}" srcOrd="9" destOrd="0" presId="urn:microsoft.com/office/officeart/2009/3/layout/CircleRelationship"/>
    <dgm:cxn modelId="{270B633D-4BA7-40D9-9EE6-D193A346D397}" type="presParOf" srcId="{21E76239-0B56-5244-AC12-B8AD93F70AEE}" destId="{F2787063-E9C6-7247-A413-233F10BE2CBB}" srcOrd="0" destOrd="0" presId="urn:microsoft.com/office/officeart/2009/3/layout/CircleRelationship"/>
    <dgm:cxn modelId="{4226510B-8817-4E10-AFD0-25A677C90944}" type="presParOf" srcId="{87C14683-976E-344B-9BC7-A2A5C35060AA}" destId="{A87B923A-9A61-694D-B21C-1F8C3B3F0CEC}" srcOrd="10" destOrd="0" presId="urn:microsoft.com/office/officeart/2009/3/layout/CircleRelationship"/>
    <dgm:cxn modelId="{C679B3AE-E27D-4972-AA4F-936296A0AF0E}" type="presParOf" srcId="{87C14683-976E-344B-9BC7-A2A5C35060AA}" destId="{6C0DA3E2-C305-E543-8663-BD75235B740D}" srcOrd="11" destOrd="0" presId="urn:microsoft.com/office/officeart/2009/3/layout/CircleRelationship"/>
    <dgm:cxn modelId="{C7093DDE-1088-4A4A-AA73-6457D5A47C0A}" type="presParOf" srcId="{6C0DA3E2-C305-E543-8663-BD75235B740D}" destId="{E1AE236D-A10A-1B47-9EF6-981161EFAD88}" srcOrd="0" destOrd="0" presId="urn:microsoft.com/office/officeart/2009/3/layout/CircleRelationship"/>
    <dgm:cxn modelId="{0BDE2DB7-D26A-4CB5-8B59-AE4407BE47A9}" type="presParOf" srcId="{87C14683-976E-344B-9BC7-A2A5C35060AA}" destId="{45A419A6-AF64-B343-B90B-C250AA2CE142}" srcOrd="12" destOrd="0" presId="urn:microsoft.com/office/officeart/2009/3/layout/CircleRelationship"/>
    <dgm:cxn modelId="{5EF6525C-4C80-4ABF-BE57-AE737C3100D3}" type="presParOf" srcId="{45A419A6-AF64-B343-B90B-C250AA2CE142}" destId="{C4E3DE64-201F-7548-BE1A-FB7B93F20884}" srcOrd="0" destOrd="0" presId="urn:microsoft.com/office/officeart/2009/3/layout/CircleRelationship"/>
    <dgm:cxn modelId="{62BB48A1-CACB-4CC1-AC28-B0C49496BB68}" type="presParOf" srcId="{87C14683-976E-344B-9BC7-A2A5C35060AA}" destId="{4656761A-59CF-E944-9145-5CA52836E6A7}" srcOrd="13" destOrd="0" presId="urn:microsoft.com/office/officeart/2009/3/layout/CircleRelationship"/>
    <dgm:cxn modelId="{227141F0-AB7E-4C38-A42F-3106A6CC83A3}" type="presParOf" srcId="{4656761A-59CF-E944-9145-5CA52836E6A7}" destId="{18E0A107-2A7A-3446-B51B-FD9406EDB22D}" srcOrd="0" destOrd="0" presId="urn:microsoft.com/office/officeart/2009/3/layout/CircleRelationship"/>
    <dgm:cxn modelId="{FEBFDF12-AECB-45D1-BE1D-58A4F87DC94E}" type="presParOf" srcId="{87C14683-976E-344B-9BC7-A2A5C35060AA}" destId="{37E55DF0-516C-3343-9F1D-41B2976A33CE}" srcOrd="14" destOrd="0" presId="urn:microsoft.com/office/officeart/2009/3/layout/CircleRelationship"/>
    <dgm:cxn modelId="{64E73BD8-96B9-4777-A902-A879590E58FA}" type="presParOf" srcId="{87C14683-976E-344B-9BC7-A2A5C35060AA}" destId="{B4E0EFBB-CD49-2B44-A5F9-F2428C608D95}" srcOrd="15" destOrd="0" presId="urn:microsoft.com/office/officeart/2009/3/layout/CircleRelationship"/>
    <dgm:cxn modelId="{813E290C-7238-4E1C-B27F-1C278B423DB7}" type="presParOf" srcId="{B4E0EFBB-CD49-2B44-A5F9-F2428C608D95}" destId="{BC4A0F2B-C08E-0D43-B982-3631FEE4FC02}" srcOrd="0" destOrd="0" presId="urn:microsoft.com/office/officeart/2009/3/layout/CircleRelationship"/>
    <dgm:cxn modelId="{50A7F330-5033-4EEF-BDA0-71D131AAEF89}" type="presParOf" srcId="{87C14683-976E-344B-9BC7-A2A5C35060AA}" destId="{6A231C11-BDE9-B74F-B37A-5AC0CEE0C94D}" srcOrd="16" destOrd="0" presId="urn:microsoft.com/office/officeart/2009/3/layout/CircleRelationship"/>
    <dgm:cxn modelId="{C2CCE624-77B9-459B-92CF-49D0953457E2}" type="presParOf" srcId="{87C14683-976E-344B-9BC7-A2A5C35060AA}" destId="{70A17897-79B2-A740-8137-BA7EEFEE4DB2}" srcOrd="17" destOrd="0" presId="urn:microsoft.com/office/officeart/2009/3/layout/CircleRelationship"/>
    <dgm:cxn modelId="{D2D34BAF-4AA0-4254-B61B-2208FF511804}" type="presParOf" srcId="{70A17897-79B2-A740-8137-BA7EEFEE4DB2}" destId="{7EFFF62E-3D44-5C48-92C7-EA627C7157AA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AB22F-7021-DB4A-864F-22A77835D8E8}">
      <dsp:nvSpPr>
        <dsp:cNvPr id="0" name=""/>
        <dsp:cNvSpPr/>
      </dsp:nvSpPr>
      <dsp:spPr>
        <a:xfrm>
          <a:off x="1281011" y="-96649"/>
          <a:ext cx="3976792" cy="412902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Предметные указатели</a:t>
          </a:r>
          <a:endParaRPr lang="en-US" sz="2400" b="1" kern="1200" dirty="0"/>
        </a:p>
      </dsp:txBody>
      <dsp:txXfrm>
        <a:off x="1863399" y="508033"/>
        <a:ext cx="2812016" cy="2919664"/>
      </dsp:txXfrm>
    </dsp:sp>
    <dsp:sp modelId="{EEAF20FF-4BF4-504D-A9F4-6E4ECFBE4681}">
      <dsp:nvSpPr>
        <dsp:cNvPr id="0" name=""/>
        <dsp:cNvSpPr/>
      </dsp:nvSpPr>
      <dsp:spPr>
        <a:xfrm>
          <a:off x="3447923" y="312493"/>
          <a:ext cx="337272" cy="33763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EF00C6-C50E-9642-AF5F-7DAD661A206C}">
      <dsp:nvSpPr>
        <dsp:cNvPr id="0" name=""/>
        <dsp:cNvSpPr/>
      </dsp:nvSpPr>
      <dsp:spPr>
        <a:xfrm>
          <a:off x="2649545" y="3259348"/>
          <a:ext cx="244553" cy="244402"/>
        </a:xfrm>
        <a:prstGeom prst="ellipse">
          <a:avLst/>
        </a:prstGeom>
        <a:gradFill rotWithShape="0">
          <a:gsLst>
            <a:gs pos="0">
              <a:schemeClr val="accent4">
                <a:hueOff val="-436467"/>
                <a:satOff val="5325"/>
                <a:lumOff val="-3027"/>
                <a:alphaOff val="0"/>
                <a:shade val="51000"/>
                <a:satMod val="130000"/>
              </a:schemeClr>
            </a:gs>
            <a:gs pos="80000">
              <a:schemeClr val="accent4">
                <a:hueOff val="-436467"/>
                <a:satOff val="5325"/>
                <a:lumOff val="-3027"/>
                <a:alphaOff val="0"/>
                <a:shade val="93000"/>
                <a:satMod val="130000"/>
              </a:schemeClr>
            </a:gs>
            <a:gs pos="100000">
              <a:schemeClr val="accent4">
                <a:hueOff val="-436467"/>
                <a:satOff val="5325"/>
                <a:lumOff val="-302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82A66E-2C0D-F84D-B9E2-AE21B021C973}">
      <dsp:nvSpPr>
        <dsp:cNvPr id="0" name=""/>
        <dsp:cNvSpPr/>
      </dsp:nvSpPr>
      <dsp:spPr>
        <a:xfrm>
          <a:off x="4945739" y="1682050"/>
          <a:ext cx="244553" cy="244402"/>
        </a:xfrm>
        <a:prstGeom prst="ellipse">
          <a:avLst/>
        </a:prstGeom>
        <a:gradFill rotWithShape="0">
          <a:gsLst>
            <a:gs pos="0">
              <a:schemeClr val="accent4">
                <a:hueOff val="-872935"/>
                <a:satOff val="10650"/>
                <a:lumOff val="-6054"/>
                <a:alphaOff val="0"/>
                <a:shade val="51000"/>
                <a:satMod val="130000"/>
              </a:schemeClr>
            </a:gs>
            <a:gs pos="80000">
              <a:schemeClr val="accent4">
                <a:hueOff val="-872935"/>
                <a:satOff val="10650"/>
                <a:lumOff val="-6054"/>
                <a:alphaOff val="0"/>
                <a:shade val="93000"/>
                <a:satMod val="130000"/>
              </a:schemeClr>
            </a:gs>
            <a:gs pos="100000">
              <a:schemeClr val="accent4">
                <a:hueOff val="-872935"/>
                <a:satOff val="10650"/>
                <a:lumOff val="-60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530BBA-E97A-2B43-88C1-D4E7E8422326}">
      <dsp:nvSpPr>
        <dsp:cNvPr id="0" name=""/>
        <dsp:cNvSpPr/>
      </dsp:nvSpPr>
      <dsp:spPr>
        <a:xfrm>
          <a:off x="3777107" y="3519138"/>
          <a:ext cx="337272" cy="337636"/>
        </a:xfrm>
        <a:prstGeom prst="ellipse">
          <a:avLst/>
        </a:prstGeom>
        <a:gradFill rotWithShape="0">
          <a:gsLst>
            <a:gs pos="0">
              <a:schemeClr val="accent4">
                <a:hueOff val="-1309402"/>
                <a:satOff val="15974"/>
                <a:lumOff val="-9081"/>
                <a:alphaOff val="0"/>
                <a:shade val="51000"/>
                <a:satMod val="130000"/>
              </a:schemeClr>
            </a:gs>
            <a:gs pos="80000">
              <a:schemeClr val="accent4">
                <a:hueOff val="-1309402"/>
                <a:satOff val="15974"/>
                <a:lumOff val="-9081"/>
                <a:alphaOff val="0"/>
                <a:shade val="93000"/>
                <a:satMod val="130000"/>
              </a:schemeClr>
            </a:gs>
            <a:gs pos="100000">
              <a:schemeClr val="accent4">
                <a:hueOff val="-1309402"/>
                <a:satOff val="15974"/>
                <a:lumOff val="-908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49C0A-8D0A-9746-A25E-BA65FE8259AA}">
      <dsp:nvSpPr>
        <dsp:cNvPr id="0" name=""/>
        <dsp:cNvSpPr/>
      </dsp:nvSpPr>
      <dsp:spPr>
        <a:xfrm>
          <a:off x="2717995" y="791793"/>
          <a:ext cx="244553" cy="244402"/>
        </a:xfrm>
        <a:prstGeom prst="ellipse">
          <a:avLst/>
        </a:prstGeom>
        <a:gradFill rotWithShape="0">
          <a:gsLst>
            <a:gs pos="0">
              <a:schemeClr val="accent4">
                <a:hueOff val="-1745870"/>
                <a:satOff val="21299"/>
                <a:lumOff val="-12107"/>
                <a:alphaOff val="0"/>
                <a:shade val="51000"/>
                <a:satMod val="130000"/>
              </a:schemeClr>
            </a:gs>
            <a:gs pos="80000">
              <a:schemeClr val="accent4">
                <a:hueOff val="-1745870"/>
                <a:satOff val="21299"/>
                <a:lumOff val="-12107"/>
                <a:alphaOff val="0"/>
                <a:shade val="93000"/>
                <a:satMod val="130000"/>
              </a:schemeClr>
            </a:gs>
            <a:gs pos="100000">
              <a:schemeClr val="accent4">
                <a:hueOff val="-1745870"/>
                <a:satOff val="21299"/>
                <a:lumOff val="-121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CF57CD-50E5-644D-8BF2-07888D4510CF}">
      <dsp:nvSpPr>
        <dsp:cNvPr id="0" name=""/>
        <dsp:cNvSpPr/>
      </dsp:nvSpPr>
      <dsp:spPr>
        <a:xfrm>
          <a:off x="1948242" y="2191221"/>
          <a:ext cx="244553" cy="244402"/>
        </a:xfrm>
        <a:prstGeom prst="ellipse">
          <a:avLst/>
        </a:prstGeom>
        <a:gradFill rotWithShape="0">
          <a:gsLst>
            <a:gs pos="0">
              <a:schemeClr val="accent4">
                <a:hueOff val="-2182337"/>
                <a:satOff val="26624"/>
                <a:lumOff val="-15134"/>
                <a:alphaOff val="0"/>
                <a:shade val="51000"/>
                <a:satMod val="130000"/>
              </a:schemeClr>
            </a:gs>
            <a:gs pos="80000">
              <a:schemeClr val="accent4">
                <a:hueOff val="-2182337"/>
                <a:satOff val="26624"/>
                <a:lumOff val="-15134"/>
                <a:alphaOff val="0"/>
                <a:shade val="93000"/>
                <a:satMod val="130000"/>
              </a:schemeClr>
            </a:gs>
            <a:gs pos="100000">
              <a:schemeClr val="accent4">
                <a:hueOff val="-2182337"/>
                <a:satOff val="26624"/>
                <a:lumOff val="-151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3913AB-527C-F245-BD7E-6BFA400F759A}">
      <dsp:nvSpPr>
        <dsp:cNvPr id="0" name=""/>
        <dsp:cNvSpPr/>
      </dsp:nvSpPr>
      <dsp:spPr>
        <a:xfrm>
          <a:off x="45173" y="322469"/>
          <a:ext cx="2014699" cy="2009468"/>
        </a:xfrm>
        <a:prstGeom prst="ellipse">
          <a:avLst/>
        </a:prstGeom>
        <a:gradFill rotWithShape="0">
          <a:gsLst>
            <a:gs pos="0">
              <a:schemeClr val="accent4">
                <a:hueOff val="-2618805"/>
                <a:satOff val="31949"/>
                <a:lumOff val="-18161"/>
                <a:alphaOff val="0"/>
                <a:shade val="51000"/>
                <a:satMod val="130000"/>
              </a:schemeClr>
            </a:gs>
            <a:gs pos="80000">
              <a:schemeClr val="accent4">
                <a:hueOff val="-2618805"/>
                <a:satOff val="31949"/>
                <a:lumOff val="-18161"/>
                <a:alphaOff val="0"/>
                <a:shade val="93000"/>
                <a:satMod val="130000"/>
              </a:schemeClr>
            </a:gs>
            <a:gs pos="100000">
              <a:schemeClr val="accent4">
                <a:hueOff val="-2618805"/>
                <a:satOff val="31949"/>
                <a:lumOff val="-1816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Название статьи</a:t>
          </a:r>
          <a:endParaRPr lang="en-US" sz="2000" b="1" kern="1200" dirty="0"/>
        </a:p>
      </dsp:txBody>
      <dsp:txXfrm>
        <a:off x="340219" y="616749"/>
        <a:ext cx="1424607" cy="1420908"/>
      </dsp:txXfrm>
    </dsp:sp>
    <dsp:sp modelId="{28AD03C7-A2BC-874F-B3FE-851CCD089B18}">
      <dsp:nvSpPr>
        <dsp:cNvPr id="0" name=""/>
        <dsp:cNvSpPr/>
      </dsp:nvSpPr>
      <dsp:spPr>
        <a:xfrm>
          <a:off x="3106917" y="802655"/>
          <a:ext cx="337272" cy="337636"/>
        </a:xfrm>
        <a:prstGeom prst="ellipse">
          <a:avLst/>
        </a:prstGeom>
        <a:gradFill rotWithShape="0">
          <a:gsLst>
            <a:gs pos="0">
              <a:schemeClr val="accent4">
                <a:hueOff val="-3055272"/>
                <a:satOff val="37274"/>
                <a:lumOff val="-21188"/>
                <a:alphaOff val="0"/>
                <a:shade val="51000"/>
                <a:satMod val="130000"/>
              </a:schemeClr>
            </a:gs>
            <a:gs pos="80000">
              <a:schemeClr val="accent4">
                <a:hueOff val="-3055272"/>
                <a:satOff val="37274"/>
                <a:lumOff val="-21188"/>
                <a:alphaOff val="0"/>
                <a:shade val="93000"/>
                <a:satMod val="130000"/>
              </a:schemeClr>
            </a:gs>
            <a:gs pos="100000">
              <a:schemeClr val="accent4">
                <a:hueOff val="-3055272"/>
                <a:satOff val="37274"/>
                <a:lumOff val="-211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787063-E9C6-7247-A413-233F10BE2CBB}">
      <dsp:nvSpPr>
        <dsp:cNvPr id="0" name=""/>
        <dsp:cNvSpPr/>
      </dsp:nvSpPr>
      <dsp:spPr>
        <a:xfrm>
          <a:off x="884774" y="2592673"/>
          <a:ext cx="609829" cy="610099"/>
        </a:xfrm>
        <a:prstGeom prst="ellipse">
          <a:avLst/>
        </a:prstGeom>
        <a:gradFill rotWithShape="0">
          <a:gsLst>
            <a:gs pos="0">
              <a:schemeClr val="accent4">
                <a:hueOff val="-3491739"/>
                <a:satOff val="42599"/>
                <a:lumOff val="-24215"/>
                <a:alphaOff val="0"/>
                <a:shade val="51000"/>
                <a:satMod val="130000"/>
              </a:schemeClr>
            </a:gs>
            <a:gs pos="80000">
              <a:schemeClr val="accent4">
                <a:hueOff val="-3491739"/>
                <a:satOff val="42599"/>
                <a:lumOff val="-24215"/>
                <a:alphaOff val="0"/>
                <a:shade val="93000"/>
                <a:satMod val="130000"/>
              </a:schemeClr>
            </a:gs>
            <a:gs pos="100000">
              <a:schemeClr val="accent4">
                <a:hueOff val="-3491739"/>
                <a:satOff val="42599"/>
                <a:lumOff val="-242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7B923A-9A61-694D-B21C-1F8C3B3F0CEC}">
      <dsp:nvSpPr>
        <dsp:cNvPr id="0" name=""/>
        <dsp:cNvSpPr/>
      </dsp:nvSpPr>
      <dsp:spPr>
        <a:xfrm>
          <a:off x="4056500" y="46039"/>
          <a:ext cx="2039501" cy="2022578"/>
        </a:xfrm>
        <a:prstGeom prst="ellipse">
          <a:avLst/>
        </a:prstGeom>
        <a:gradFill rotWithShape="0">
          <a:gsLst>
            <a:gs pos="0">
              <a:schemeClr val="accent4">
                <a:hueOff val="-3928207"/>
                <a:satOff val="47923"/>
                <a:lumOff val="-27242"/>
                <a:alphaOff val="0"/>
                <a:shade val="51000"/>
                <a:satMod val="130000"/>
              </a:schemeClr>
            </a:gs>
            <a:gs pos="80000">
              <a:schemeClr val="accent4">
                <a:hueOff val="-3928207"/>
                <a:satOff val="47923"/>
                <a:lumOff val="-27242"/>
                <a:alphaOff val="0"/>
                <a:shade val="93000"/>
                <a:satMod val="130000"/>
              </a:schemeClr>
            </a:gs>
            <a:gs pos="100000">
              <a:schemeClr val="accent4">
                <a:hueOff val="-3928207"/>
                <a:satOff val="47923"/>
                <a:lumOff val="-2724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Ключевые слова автора</a:t>
          </a:r>
          <a:endParaRPr lang="en-US" sz="1600" b="1" kern="1200" dirty="0"/>
        </a:p>
      </dsp:txBody>
      <dsp:txXfrm>
        <a:off x="4355178" y="342239"/>
        <a:ext cx="1442145" cy="1430178"/>
      </dsp:txXfrm>
    </dsp:sp>
    <dsp:sp modelId="{E1AE236D-A10A-1B47-9EF6-981161EFAD88}">
      <dsp:nvSpPr>
        <dsp:cNvPr id="0" name=""/>
        <dsp:cNvSpPr/>
      </dsp:nvSpPr>
      <dsp:spPr>
        <a:xfrm>
          <a:off x="4511391" y="1269734"/>
          <a:ext cx="337272" cy="337636"/>
        </a:xfrm>
        <a:prstGeom prst="ellipse">
          <a:avLst/>
        </a:prstGeom>
        <a:gradFill rotWithShape="0">
          <a:gsLst>
            <a:gs pos="0">
              <a:schemeClr val="accent4">
                <a:hueOff val="-4364674"/>
                <a:satOff val="53248"/>
                <a:lumOff val="-30269"/>
                <a:alphaOff val="0"/>
                <a:shade val="51000"/>
                <a:satMod val="130000"/>
              </a:schemeClr>
            </a:gs>
            <a:gs pos="80000">
              <a:schemeClr val="accent4">
                <a:hueOff val="-4364674"/>
                <a:satOff val="53248"/>
                <a:lumOff val="-30269"/>
                <a:alphaOff val="0"/>
                <a:shade val="93000"/>
                <a:satMod val="130000"/>
              </a:schemeClr>
            </a:gs>
            <a:gs pos="100000">
              <a:schemeClr val="accent4">
                <a:hueOff val="-4364674"/>
                <a:satOff val="53248"/>
                <a:lumOff val="-302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E3DE64-201F-7548-BE1A-FB7B93F20884}">
      <dsp:nvSpPr>
        <dsp:cNvPr id="0" name=""/>
        <dsp:cNvSpPr/>
      </dsp:nvSpPr>
      <dsp:spPr>
        <a:xfrm>
          <a:off x="652666" y="3318638"/>
          <a:ext cx="244553" cy="244402"/>
        </a:xfrm>
        <a:prstGeom prst="ellipse">
          <a:avLst/>
        </a:prstGeom>
        <a:gradFill rotWithShape="0">
          <a:gsLst>
            <a:gs pos="0">
              <a:schemeClr val="accent4">
                <a:hueOff val="-4801142"/>
                <a:satOff val="58573"/>
                <a:lumOff val="-33296"/>
                <a:alphaOff val="0"/>
                <a:shade val="51000"/>
                <a:satMod val="130000"/>
              </a:schemeClr>
            </a:gs>
            <a:gs pos="80000">
              <a:schemeClr val="accent4">
                <a:hueOff val="-4801142"/>
                <a:satOff val="58573"/>
                <a:lumOff val="-33296"/>
                <a:alphaOff val="0"/>
                <a:shade val="93000"/>
                <a:satMod val="130000"/>
              </a:schemeClr>
            </a:gs>
            <a:gs pos="100000">
              <a:schemeClr val="accent4">
                <a:hueOff val="-4801142"/>
                <a:satOff val="58573"/>
                <a:lumOff val="-332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E0A107-2A7A-3446-B51B-FD9406EDB22D}">
      <dsp:nvSpPr>
        <dsp:cNvPr id="0" name=""/>
        <dsp:cNvSpPr/>
      </dsp:nvSpPr>
      <dsp:spPr>
        <a:xfrm>
          <a:off x="3089493" y="2970591"/>
          <a:ext cx="244553" cy="244402"/>
        </a:xfrm>
        <a:prstGeom prst="ellipse">
          <a:avLst/>
        </a:prstGeom>
        <a:gradFill rotWithShape="0">
          <a:gsLst>
            <a:gs pos="0">
              <a:schemeClr val="accent4">
                <a:hueOff val="-5237609"/>
                <a:satOff val="63898"/>
                <a:lumOff val="-36322"/>
                <a:alphaOff val="0"/>
                <a:shade val="51000"/>
                <a:satMod val="130000"/>
              </a:schemeClr>
            </a:gs>
            <a:gs pos="80000">
              <a:schemeClr val="accent4">
                <a:hueOff val="-5237609"/>
                <a:satOff val="63898"/>
                <a:lumOff val="-36322"/>
                <a:alphaOff val="0"/>
                <a:shade val="93000"/>
                <a:satMod val="130000"/>
              </a:schemeClr>
            </a:gs>
            <a:gs pos="100000">
              <a:schemeClr val="accent4">
                <a:hueOff val="-5237609"/>
                <a:satOff val="63898"/>
                <a:lumOff val="-3632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E55DF0-516C-3343-9F1D-41B2976A33CE}">
      <dsp:nvSpPr>
        <dsp:cNvPr id="0" name=""/>
        <dsp:cNvSpPr/>
      </dsp:nvSpPr>
      <dsp:spPr>
        <a:xfrm>
          <a:off x="4097918" y="2355915"/>
          <a:ext cx="1967054" cy="2043237"/>
        </a:xfrm>
        <a:prstGeom prst="ellipse">
          <a:avLst/>
        </a:prstGeom>
        <a:gradFill rotWithShape="0">
          <a:gsLst>
            <a:gs pos="0">
              <a:schemeClr val="accent4">
                <a:hueOff val="-5674076"/>
                <a:satOff val="69223"/>
                <a:lumOff val="-39349"/>
                <a:alphaOff val="0"/>
                <a:shade val="51000"/>
                <a:satMod val="130000"/>
              </a:schemeClr>
            </a:gs>
            <a:gs pos="80000">
              <a:schemeClr val="accent4">
                <a:hueOff val="-5674076"/>
                <a:satOff val="69223"/>
                <a:lumOff val="-39349"/>
                <a:alphaOff val="0"/>
                <a:shade val="93000"/>
                <a:satMod val="130000"/>
              </a:schemeClr>
            </a:gs>
            <a:gs pos="100000">
              <a:schemeClr val="accent4">
                <a:hueOff val="-5674076"/>
                <a:satOff val="69223"/>
                <a:lumOff val="-393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Рефераты</a:t>
          </a:r>
          <a:endParaRPr lang="en-US" sz="1800" b="1" kern="1200" dirty="0"/>
        </a:p>
      </dsp:txBody>
      <dsp:txXfrm>
        <a:off x="4385986" y="2655140"/>
        <a:ext cx="1390918" cy="1444787"/>
      </dsp:txXfrm>
    </dsp:sp>
    <dsp:sp modelId="{BC4A0F2B-C08E-0D43-B982-3631FEE4FC02}">
      <dsp:nvSpPr>
        <dsp:cNvPr id="0" name=""/>
        <dsp:cNvSpPr/>
      </dsp:nvSpPr>
      <dsp:spPr>
        <a:xfrm>
          <a:off x="5294212" y="2506680"/>
          <a:ext cx="244553" cy="244402"/>
        </a:xfrm>
        <a:prstGeom prst="ellipse">
          <a:avLst/>
        </a:prstGeom>
        <a:gradFill rotWithShape="0">
          <a:gsLst>
            <a:gs pos="0">
              <a:schemeClr val="accent4">
                <a:hueOff val="-6110544"/>
                <a:satOff val="74547"/>
                <a:lumOff val="-42376"/>
                <a:alphaOff val="0"/>
                <a:shade val="51000"/>
                <a:satMod val="130000"/>
              </a:schemeClr>
            </a:gs>
            <a:gs pos="80000">
              <a:schemeClr val="accent4">
                <a:hueOff val="-6110544"/>
                <a:satOff val="74547"/>
                <a:lumOff val="-42376"/>
                <a:alphaOff val="0"/>
                <a:shade val="93000"/>
                <a:satMod val="130000"/>
              </a:schemeClr>
            </a:gs>
            <a:gs pos="100000">
              <a:schemeClr val="accent4">
                <a:hueOff val="-6110544"/>
                <a:satOff val="74547"/>
                <a:lumOff val="-423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231C11-BDE9-B74F-B37A-5AC0CEE0C94D}">
      <dsp:nvSpPr>
        <dsp:cNvPr id="0" name=""/>
        <dsp:cNvSpPr/>
      </dsp:nvSpPr>
      <dsp:spPr>
        <a:xfrm>
          <a:off x="1950168" y="3599063"/>
          <a:ext cx="801651" cy="801636"/>
        </a:xfrm>
        <a:prstGeom prst="ellipse">
          <a:avLst/>
        </a:prstGeom>
        <a:gradFill rotWithShape="0">
          <a:gsLst>
            <a:gs pos="0">
              <a:schemeClr val="accent4">
                <a:hueOff val="-6547011"/>
                <a:satOff val="79872"/>
                <a:lumOff val="-45403"/>
                <a:alphaOff val="0"/>
                <a:shade val="51000"/>
                <a:satMod val="130000"/>
              </a:schemeClr>
            </a:gs>
            <a:gs pos="80000">
              <a:schemeClr val="accent4">
                <a:hueOff val="-6547011"/>
                <a:satOff val="79872"/>
                <a:lumOff val="-45403"/>
                <a:alphaOff val="0"/>
                <a:shade val="93000"/>
                <a:satMod val="130000"/>
              </a:schemeClr>
            </a:gs>
            <a:gs pos="100000">
              <a:schemeClr val="accent4">
                <a:hueOff val="-6547011"/>
                <a:satOff val="79872"/>
                <a:lumOff val="-4540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/>
            <a:t>Полный текст</a:t>
          </a:r>
          <a:endParaRPr lang="en-US" sz="900" b="1" kern="1200" dirty="0"/>
        </a:p>
      </dsp:txBody>
      <dsp:txXfrm>
        <a:off x="2067567" y="3716460"/>
        <a:ext cx="566853" cy="566842"/>
      </dsp:txXfrm>
    </dsp:sp>
    <dsp:sp modelId="{7EFFF62E-3D44-5C48-92C7-EA627C7157AA}">
      <dsp:nvSpPr>
        <dsp:cNvPr id="0" name=""/>
        <dsp:cNvSpPr/>
      </dsp:nvSpPr>
      <dsp:spPr>
        <a:xfrm>
          <a:off x="3203370" y="3563493"/>
          <a:ext cx="244553" cy="244402"/>
        </a:xfrm>
        <a:prstGeom prst="ellipse">
          <a:avLst/>
        </a:prstGeom>
        <a:gradFill rotWithShape="0">
          <a:gsLst>
            <a:gs pos="0">
              <a:schemeClr val="accent4">
                <a:hueOff val="-6983479"/>
                <a:satOff val="85197"/>
                <a:lumOff val="-48430"/>
                <a:alphaOff val="0"/>
                <a:shade val="51000"/>
                <a:satMod val="130000"/>
              </a:schemeClr>
            </a:gs>
            <a:gs pos="80000">
              <a:schemeClr val="accent4">
                <a:hueOff val="-6983479"/>
                <a:satOff val="85197"/>
                <a:lumOff val="-48430"/>
                <a:alphaOff val="0"/>
                <a:shade val="93000"/>
                <a:satMod val="130000"/>
              </a:schemeClr>
            </a:gs>
            <a:gs pos="100000">
              <a:schemeClr val="accent4">
                <a:hueOff val="-6983479"/>
                <a:satOff val="85197"/>
                <a:lumOff val="-484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1CFA1-2656-4FFB-9D3D-5E5558312FCB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2FB08-0197-4A66-A2C0-754BDF8CD2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7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latin typeface="Arial" pitchFamily="34" charset="0"/>
              </a:rPr>
              <a:t>A s tím i počet uživatelů a našich partnerů.</a:t>
            </a: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862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A01286-CC1F-4393-8BBF-63A62B1F7D9E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4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13"/>
          </a:xfrm>
          <a:noFill/>
          <a:ln/>
        </p:spPr>
        <p:txBody>
          <a:bodyPr/>
          <a:lstStyle/>
          <a:p>
            <a:pPr eaLnBrk="1" hangingPunct="1"/>
            <a:endParaRPr lang="pl-P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46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662"/>
            <a:fld id="{F68A1B2C-C253-465B-8042-9AE407000960}" type="slidenum">
              <a:rPr lang="en-US">
                <a:solidFill>
                  <a:srgbClr val="000000"/>
                </a:solidFill>
              </a:rPr>
              <a:pPr defTabSz="912662"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16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D2259-9E63-4F97-BFD0-130B58ACB705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24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cs-CZ" smtClean="0">
              <a:latin typeface="Arial" panose="020B0604020202020204" pitchFamily="34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0220C9-21BE-4CE9-9AF8-E1CD793CFBDE}" type="slidenum">
              <a:rPr lang="ru-RU" altLang="cs-CZ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ru-RU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4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2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7840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57193"/>
            <a:ext cx="3868340" cy="69750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17789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57193"/>
            <a:ext cx="3887391" cy="69750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17789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196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12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07285"/>
            <a:ext cx="7886700" cy="1731981"/>
          </a:xfrm>
        </p:spPr>
        <p:txBody>
          <a:bodyPr/>
          <a:lstStyle>
            <a:lvl1pPr algn="ctr">
              <a:lnSpc>
                <a:spcPct val="120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253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48127"/>
          </a:xfrm>
        </p:spPr>
        <p:txBody>
          <a:bodyPr/>
          <a:lstStyle>
            <a:lvl1pPr algn="ctr">
              <a:defRPr sz="28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1180071"/>
            <a:ext cx="7885509" cy="42630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03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265618" cy="1990799"/>
          </a:xfrm>
        </p:spPr>
        <p:txBody>
          <a:bodyPr/>
          <a:lstStyle>
            <a:lvl1pPr algn="ctr">
              <a:defRPr sz="28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2589322"/>
            <a:ext cx="3265125" cy="177828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004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47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947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669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963"/>
          <a:stretch/>
        </p:blipFill>
        <p:spPr>
          <a:xfrm>
            <a:off x="0" y="0"/>
            <a:ext cx="9143244" cy="5029200"/>
          </a:xfrm>
          <a:prstGeom prst="wedgeRectCallout">
            <a:avLst>
              <a:gd name="adj1" fmla="val 33407"/>
              <a:gd name="adj2" fmla="val 61217"/>
            </a:avLst>
          </a:prstGeom>
          <a:noFill/>
        </p:spPr>
      </p:pic>
      <p:sp>
        <p:nvSpPr>
          <p:cNvPr id="9" name="Rectangle 8"/>
          <p:cNvSpPr/>
          <p:nvPr userDrawn="1"/>
        </p:nvSpPr>
        <p:spPr>
          <a:xfrm>
            <a:off x="495300" y="457200"/>
            <a:ext cx="8153400" cy="4132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09601"/>
            <a:ext cx="7886700" cy="3810000"/>
          </a:xfrm>
        </p:spPr>
        <p:txBody>
          <a:bodyPr anchor="ctr" anchorCtr="0"/>
          <a:lstStyle>
            <a:lvl1pPr>
              <a:defRPr sz="2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672138"/>
            <a:ext cx="7886700" cy="804861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" y="180622"/>
            <a:ext cx="725330" cy="614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205310" y="4252006"/>
            <a:ext cx="725330" cy="61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4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0892" y="-1"/>
            <a:ext cx="3763108" cy="5013789"/>
          </a:xfrm>
          <a:prstGeom prst="wedgeRectCallout">
            <a:avLst>
              <a:gd name="adj1" fmla="val 33341"/>
              <a:gd name="adj2" fmla="val 62084"/>
            </a:avLst>
          </a:prstGeom>
        </p:spPr>
      </p:pic>
      <p:sp>
        <p:nvSpPr>
          <p:cNvPr id="9" name="Rectangle 8"/>
          <p:cNvSpPr/>
          <p:nvPr userDrawn="1"/>
        </p:nvSpPr>
        <p:spPr>
          <a:xfrm>
            <a:off x="5849814" y="457200"/>
            <a:ext cx="2798885" cy="4132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478" y="609601"/>
            <a:ext cx="2298109" cy="3810000"/>
          </a:xfrm>
        </p:spPr>
        <p:txBody>
          <a:bodyPr anchor="ctr" anchorCtr="0"/>
          <a:lstStyle>
            <a:lvl1pPr>
              <a:defRPr sz="2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0892" y="5767754"/>
            <a:ext cx="3446402" cy="427891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149" y="226383"/>
            <a:ext cx="725330" cy="614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205867" y="4252006"/>
            <a:ext cx="725330" cy="614036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725363" y="987426"/>
            <a:ext cx="3940422" cy="48736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49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219200"/>
            <a:ext cx="1943100" cy="4722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19200"/>
            <a:ext cx="5676900" cy="4722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7799" y="232063"/>
            <a:ext cx="2822987" cy="301337"/>
          </a:xfrm>
          <a:noFill/>
        </p:spPr>
        <p:txBody>
          <a:bodyPr rIns="9144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Twitte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357" y="228600"/>
            <a:ext cx="701043" cy="701043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952999" y="1600200"/>
            <a:ext cx="3261357" cy="1920240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952999" y="3657600"/>
            <a:ext cx="3261357" cy="1920240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28599" y="228600"/>
            <a:ext cx="6172201" cy="1143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4614137" y="15240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>
                <a:solidFill>
                  <a:srgbClr val="454545"/>
                </a:solidFill>
              </a:rPr>
              <a:t>«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614137" y="35814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>
                <a:solidFill>
                  <a:srgbClr val="454545"/>
                </a:solidFill>
              </a:rPr>
              <a:t>«</a:t>
            </a:r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12" r="50830" b="22963"/>
          <a:stretch/>
        </p:blipFill>
        <p:spPr>
          <a:xfrm>
            <a:off x="0" y="1600200"/>
            <a:ext cx="4495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7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70" y="171483"/>
            <a:ext cx="8795049" cy="36640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070" y="2183804"/>
            <a:ext cx="5712980" cy="1721223"/>
          </a:xfrm>
        </p:spPr>
        <p:txBody>
          <a:bodyPr/>
          <a:lstStyle>
            <a:lvl1pPr>
              <a:spcBef>
                <a:spcPts val="300"/>
              </a:spcBef>
              <a:defRPr sz="1100"/>
            </a:lvl1pPr>
            <a:lvl2pPr>
              <a:spcBef>
                <a:spcPts val="300"/>
              </a:spcBef>
              <a:defRPr sz="1100"/>
            </a:lvl2pPr>
            <a:lvl3pPr>
              <a:spcBef>
                <a:spcPts val="300"/>
              </a:spcBef>
              <a:defRPr sz="11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6070" y="571889"/>
            <a:ext cx="8795049" cy="364026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679576" y="3958814"/>
            <a:ext cx="4281544" cy="2581835"/>
          </a:xfrm>
        </p:spPr>
        <p:txBody>
          <a:bodyPr/>
          <a:lstStyle>
            <a:lvl1pPr>
              <a:spcBef>
                <a:spcPts val="300"/>
              </a:spcBef>
              <a:defRPr sz="1100"/>
            </a:lvl1pPr>
            <a:lvl2pPr>
              <a:spcBef>
                <a:spcPts val="300"/>
              </a:spcBef>
              <a:defRPr sz="1100"/>
            </a:lvl2pPr>
            <a:lvl3pPr>
              <a:spcBef>
                <a:spcPts val="300"/>
              </a:spcBef>
              <a:defRPr sz="11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166072" y="969921"/>
            <a:ext cx="2846069" cy="1170851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100"/>
            </a:lvl1pPr>
            <a:lvl2pPr marL="457200" indent="0">
              <a:spcBef>
                <a:spcPts val="300"/>
              </a:spcBef>
              <a:buNone/>
              <a:defRPr sz="12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100"/>
            </a:lvl4pPr>
            <a:lvl5pPr>
              <a:spcBef>
                <a:spcPts val="6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166070" y="3958814"/>
            <a:ext cx="4281544" cy="2581835"/>
          </a:xfrm>
        </p:spPr>
        <p:txBody>
          <a:bodyPr/>
          <a:lstStyle>
            <a:lvl1pPr>
              <a:spcBef>
                <a:spcPts val="300"/>
              </a:spcBef>
              <a:defRPr sz="1100"/>
            </a:lvl1pPr>
            <a:lvl2pPr>
              <a:spcBef>
                <a:spcPts val="300"/>
              </a:spcBef>
              <a:defRPr sz="1100"/>
            </a:lvl2pPr>
            <a:lvl3pPr>
              <a:spcBef>
                <a:spcPts val="300"/>
              </a:spcBef>
              <a:defRPr sz="11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5"/>
          </p:nvPr>
        </p:nvSpPr>
        <p:spPr>
          <a:xfrm>
            <a:off x="3032981" y="969921"/>
            <a:ext cx="2846069" cy="1170851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100"/>
            </a:lvl1pPr>
            <a:lvl2pPr marL="457200" indent="0">
              <a:spcBef>
                <a:spcPts val="300"/>
              </a:spcBef>
              <a:buNone/>
              <a:defRPr sz="12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100"/>
            </a:lvl4pPr>
            <a:lvl5pPr>
              <a:spcBef>
                <a:spcPts val="6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57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432" y="-60718"/>
            <a:ext cx="9168432" cy="6918718"/>
          </a:xfrm>
          <a:prstGeom prst="rect">
            <a:avLst/>
          </a:prstGeom>
          <a:gradFill flip="none" rotWithShape="1">
            <a:gsLst>
              <a:gs pos="63000">
                <a:srgbClr val="FFFFFF"/>
              </a:gs>
              <a:gs pos="100000">
                <a:srgbClr val="4F81BD">
                  <a:lumMod val="20000"/>
                  <a:lumOff val="80000"/>
                </a:srgbClr>
              </a:gs>
            </a:gsLst>
            <a:lin ang="15240000" scaled="0"/>
            <a:tileRect/>
          </a:gradFill>
          <a:ln w="9525" cap="flat" cmpd="sng" algn="ctr">
            <a:noFill/>
            <a:prstDash val="solid"/>
          </a:ln>
          <a:effectLst/>
        </p:spPr>
      </p:sp>
      <p:sp>
        <p:nvSpPr>
          <p:cNvPr id="5" name="Hexagon 4"/>
          <p:cNvSpPr/>
          <p:nvPr/>
        </p:nvSpPr>
        <p:spPr>
          <a:xfrm>
            <a:off x="42335" y="1656879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</p:sp>
      <p:sp>
        <p:nvSpPr>
          <p:cNvPr id="6" name="Hexagon 5"/>
          <p:cNvSpPr/>
          <p:nvPr/>
        </p:nvSpPr>
        <p:spPr>
          <a:xfrm>
            <a:off x="690274" y="1236933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</p:sp>
      <p:pic>
        <p:nvPicPr>
          <p:cNvPr id="8" name="Picture 7" descr="EBSCO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8768" y="6096000"/>
            <a:ext cx="1447800" cy="510208"/>
          </a:xfrm>
          <a:prstGeom prst="rect">
            <a:avLst/>
          </a:prstGeom>
        </p:spPr>
      </p:pic>
      <p:sp>
        <p:nvSpPr>
          <p:cNvPr id="9" name="Hexagon 8"/>
          <p:cNvSpPr/>
          <p:nvPr/>
        </p:nvSpPr>
        <p:spPr>
          <a:xfrm>
            <a:off x="1342813" y="1648413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1338580" y="816987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1994747" y="1220001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7842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262933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  <a:prstGeom prst="rect">
            <a:avLst/>
          </a:prstGeom>
        </p:spPr>
        <p:txBody>
          <a:bodyPr/>
          <a:lstStyle>
            <a:lvl1pPr marL="282575" indent="-282575">
              <a:defRPr>
                <a:latin typeface="Georgia" pitchFamily="18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Screen shot 2013-02-04 at 12.56.36 PM.png"/>
          <p:cNvPicPr>
            <a:picLocks noChangeAspect="1"/>
          </p:cNvPicPr>
          <p:nvPr/>
        </p:nvPicPr>
        <p:blipFill>
          <a:blip r:embed="rId2" cstate="print"/>
          <a:srcRect l="7448" r="8180" b="40030"/>
          <a:stretch>
            <a:fillRect/>
          </a:stretch>
        </p:blipFill>
        <p:spPr>
          <a:xfrm>
            <a:off x="0" y="6269924"/>
            <a:ext cx="9144000" cy="243715"/>
          </a:xfrm>
          <a:prstGeom prst="rect">
            <a:avLst/>
          </a:prstGeom>
        </p:spPr>
      </p:pic>
      <p:pic>
        <p:nvPicPr>
          <p:cNvPr id="8" name="Picture 7" descr="EBSCO_PMS29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40" y="6513639"/>
            <a:ext cx="633076" cy="221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416" y="6470591"/>
            <a:ext cx="1213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  <p:pic>
        <p:nvPicPr>
          <p:cNvPr id="10" name="Picture 9" descr="Screen shot 2013-02-04 at 12.55.12 PM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39684"/>
            <a:ext cx="4406900" cy="495300"/>
          </a:xfrm>
          <a:prstGeom prst="rect">
            <a:avLst/>
          </a:prstGeom>
        </p:spPr>
      </p:pic>
      <p:pic>
        <p:nvPicPr>
          <p:cNvPr id="11" name="Picture 10" descr="Screen shot 2013-02-04 at 12.56.36 P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97400" y="6258633"/>
            <a:ext cx="4546600" cy="406400"/>
          </a:xfrm>
          <a:prstGeom prst="rect">
            <a:avLst/>
          </a:prstGeom>
        </p:spPr>
      </p:pic>
      <p:pic>
        <p:nvPicPr>
          <p:cNvPr id="12" name="Picture 11" descr="EBSCO_PMS294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097459" y="6538063"/>
            <a:ext cx="633076" cy="22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0264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EDS_Bg_Blue_noHead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959908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-23813" y="-60325"/>
            <a:ext cx="9167813" cy="69183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3000">
                <a:srgbClr val="FFFFFF"/>
              </a:gs>
              <a:gs pos="100000">
                <a:srgbClr val="DCE6F2"/>
              </a:gs>
            </a:gsLst>
            <a:lin ang="15240000"/>
          </a:gra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Hexagon 11"/>
          <p:cNvSpPr>
            <a:spLocks noChangeArrowheads="1"/>
          </p:cNvSpPr>
          <p:nvPr/>
        </p:nvSpPr>
        <p:spPr bwMode="auto">
          <a:xfrm>
            <a:off x="42863" y="1657350"/>
            <a:ext cx="822325" cy="82232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Hexagon 12"/>
          <p:cNvSpPr>
            <a:spLocks noChangeArrowheads="1"/>
          </p:cNvSpPr>
          <p:nvPr/>
        </p:nvSpPr>
        <p:spPr bwMode="auto">
          <a:xfrm>
            <a:off x="690563" y="1236663"/>
            <a:ext cx="822325" cy="82391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" name="Picture 13" descr="EBSCO 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9213" y="6096000"/>
            <a:ext cx="14478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exagon 6"/>
          <p:cNvSpPr/>
          <p:nvPr/>
        </p:nvSpPr>
        <p:spPr>
          <a:xfrm>
            <a:off x="1343025" y="1647825"/>
            <a:ext cx="822325" cy="823913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1338263" y="817563"/>
            <a:ext cx="823912" cy="822325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995488" y="1220788"/>
            <a:ext cx="822325" cy="822325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7842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775882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creen shot 2013-02-04 at 12.56.36 PM.png"/>
          <p:cNvPicPr>
            <a:picLocks noChangeAspect="1"/>
          </p:cNvPicPr>
          <p:nvPr/>
        </p:nvPicPr>
        <p:blipFill>
          <a:blip r:embed="rId2" cstate="print"/>
          <a:srcRect l="7448" r="8180" b="40030"/>
          <a:stretch>
            <a:fillRect/>
          </a:stretch>
        </p:blipFill>
        <p:spPr bwMode="auto">
          <a:xfrm>
            <a:off x="0" y="6270625"/>
            <a:ext cx="91440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EBSCO_PMS29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13" y="6513513"/>
            <a:ext cx="63341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09625" y="6470650"/>
            <a:ext cx="12128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  <a:prstGeom prst="rect">
            <a:avLst/>
          </a:prstGeom>
        </p:spPr>
        <p:txBody>
          <a:bodyPr/>
          <a:lstStyle>
            <a:lvl1pPr marL="282575" indent="-282575">
              <a:defRPr>
                <a:latin typeface="Georgia" pitchFamily="18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627925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9350" y="1600200"/>
            <a:ext cx="369252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4275" y="1600200"/>
            <a:ext cx="369252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879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03838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4274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432" y="-60718"/>
            <a:ext cx="9168432" cy="6918718"/>
          </a:xfrm>
          <a:prstGeom prst="rect">
            <a:avLst/>
          </a:prstGeom>
          <a:gradFill flip="none" rotWithShape="1">
            <a:gsLst>
              <a:gs pos="63000">
                <a:srgbClr val="FFFFFF"/>
              </a:gs>
              <a:gs pos="100000">
                <a:srgbClr val="4F81BD">
                  <a:lumMod val="20000"/>
                  <a:lumOff val="80000"/>
                </a:srgbClr>
              </a:gs>
            </a:gsLst>
            <a:lin ang="15240000" scaled="0"/>
            <a:tileRect/>
          </a:gradFill>
          <a:ln w="9525" cap="flat" cmpd="sng" algn="ctr">
            <a:noFill/>
            <a:prstDash val="solid"/>
          </a:ln>
          <a:effectLst/>
        </p:spPr>
      </p:sp>
      <p:sp>
        <p:nvSpPr>
          <p:cNvPr id="5" name="Hexagon 4"/>
          <p:cNvSpPr/>
          <p:nvPr/>
        </p:nvSpPr>
        <p:spPr>
          <a:xfrm>
            <a:off x="42335" y="1656879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</p:sp>
      <p:sp>
        <p:nvSpPr>
          <p:cNvPr id="6" name="Hexagon 5"/>
          <p:cNvSpPr/>
          <p:nvPr/>
        </p:nvSpPr>
        <p:spPr>
          <a:xfrm>
            <a:off x="690274" y="1236933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</p:sp>
      <p:pic>
        <p:nvPicPr>
          <p:cNvPr id="8" name="Picture 7" descr="EBSCO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8768" y="6096000"/>
            <a:ext cx="1447800" cy="510208"/>
          </a:xfrm>
          <a:prstGeom prst="rect">
            <a:avLst/>
          </a:prstGeom>
        </p:spPr>
      </p:pic>
      <p:sp>
        <p:nvSpPr>
          <p:cNvPr id="9" name="Hexagon 8"/>
          <p:cNvSpPr/>
          <p:nvPr/>
        </p:nvSpPr>
        <p:spPr>
          <a:xfrm>
            <a:off x="1342813" y="1648413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1338580" y="816987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1994747" y="1220001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7842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/>
          <a:lstStyle>
            <a:lvl1pPr>
              <a:spcBef>
                <a:spcPts val="432"/>
              </a:spcBef>
              <a:buClr>
                <a:schemeClr val="tx1">
                  <a:lumMod val="65000"/>
                  <a:lumOff val="35000"/>
                </a:schemeClr>
              </a:buClr>
              <a:defRPr sz="1800"/>
            </a:lvl1pPr>
            <a:lvl2pPr>
              <a:spcBef>
                <a:spcPts val="432"/>
              </a:spcBef>
              <a:buClr>
                <a:schemeClr val="tx1">
                  <a:lumMod val="65000"/>
                  <a:lumOff val="35000"/>
                </a:schemeClr>
              </a:buClr>
              <a:defRPr sz="1600"/>
            </a:lvl2pPr>
            <a:lvl3pPr>
              <a:spcBef>
                <a:spcPts val="432"/>
              </a:spcBef>
              <a:buClr>
                <a:schemeClr val="tx1">
                  <a:lumMod val="65000"/>
                  <a:lumOff val="35000"/>
                </a:schemeClr>
              </a:buClr>
              <a:defRPr sz="1400"/>
            </a:lvl3pPr>
            <a:lvl4pPr>
              <a:spcBef>
                <a:spcPts val="432"/>
              </a:spcBef>
              <a:buClr>
                <a:schemeClr val="tx1">
                  <a:lumMod val="65000"/>
                  <a:lumOff val="35000"/>
                </a:schemeClr>
              </a:buClr>
              <a:defRPr sz="1200"/>
            </a:lvl4pPr>
            <a:lvl5pPr>
              <a:spcBef>
                <a:spcPts val="432"/>
              </a:spcBef>
              <a:buClr>
                <a:schemeClr val="tx1">
                  <a:lumMod val="65000"/>
                  <a:lumOff val="35000"/>
                </a:schemeClr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435455"/>
            <a:ext cx="8229600" cy="609600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6491209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59923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69898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29697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defRPr sz="2800"/>
            </a:lvl1pPr>
            <a:lvl2pPr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defRPr sz="2400"/>
            </a:lvl2pPr>
            <a:lvl3pPr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defRPr sz="2000"/>
            </a:lvl3pPr>
            <a:lvl4pPr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defRPr sz="1800"/>
            </a:lvl4pPr>
            <a:lvl5pPr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defRPr sz="2800"/>
            </a:lvl1pPr>
            <a:lvl2pPr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defRPr sz="2400"/>
            </a:lvl2pPr>
            <a:lvl3pPr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defRPr sz="2000"/>
            </a:lvl3pPr>
            <a:lvl4pPr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defRPr sz="1800"/>
            </a:lvl4pPr>
            <a:lvl5pPr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682364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63706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56367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11404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20451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2284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  <a:prstGeom prst="rect">
            <a:avLst/>
          </a:prstGeom>
        </p:spPr>
        <p:txBody>
          <a:bodyPr/>
          <a:lstStyle>
            <a:lvl1pPr marL="282575" indent="-282575">
              <a:defRPr>
                <a:latin typeface="Georgia" pitchFamily="18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Screen shot 2013-02-04 at 12.56.36 PM.png"/>
          <p:cNvPicPr>
            <a:picLocks noChangeAspect="1"/>
          </p:cNvPicPr>
          <p:nvPr/>
        </p:nvPicPr>
        <p:blipFill>
          <a:blip r:embed="rId2" cstate="print"/>
          <a:srcRect l="7448" r="8180" b="40030"/>
          <a:stretch>
            <a:fillRect/>
          </a:stretch>
        </p:blipFill>
        <p:spPr>
          <a:xfrm>
            <a:off x="0" y="6269924"/>
            <a:ext cx="9144000" cy="243715"/>
          </a:xfrm>
          <a:prstGeom prst="rect">
            <a:avLst/>
          </a:prstGeom>
        </p:spPr>
      </p:pic>
      <p:pic>
        <p:nvPicPr>
          <p:cNvPr id="8" name="Picture 7" descr="EBSCO_PMS29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40" y="6513639"/>
            <a:ext cx="633076" cy="221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416" y="6470591"/>
            <a:ext cx="1213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  <p:pic>
        <p:nvPicPr>
          <p:cNvPr id="10" name="Picture 9" descr="Screen shot 2013-02-04 at 12.55.12 PM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39684"/>
            <a:ext cx="4406900" cy="495300"/>
          </a:xfrm>
          <a:prstGeom prst="rect">
            <a:avLst/>
          </a:prstGeom>
        </p:spPr>
      </p:pic>
      <p:pic>
        <p:nvPicPr>
          <p:cNvPr id="11" name="Picture 10" descr="Screen shot 2013-02-04 at 12.56.36 P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97400" y="6258633"/>
            <a:ext cx="4546600" cy="406400"/>
          </a:xfrm>
          <a:prstGeom prst="rect">
            <a:avLst/>
          </a:prstGeom>
        </p:spPr>
      </p:pic>
      <p:pic>
        <p:nvPicPr>
          <p:cNvPr id="12" name="Picture 11" descr="EBSCO_PMS294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097459" y="6538063"/>
            <a:ext cx="633076" cy="221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76309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14016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19155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465267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64299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DS_Bg_Blue_noHeader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8614884"/>
      </p:ext>
    </p:extLst>
  </p:cSld>
  <p:clrMapOvr>
    <a:masterClrMapping/>
  </p:clrMapOvr>
  <p:transition advClick="0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42910" y="958850"/>
            <a:ext cx="8229600" cy="584775"/>
          </a:xfr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1"/>
                </a:solidFill>
                <a:latin typeface="Arial Narrow" pitchFamily="-112" charset="0"/>
                <a:ea typeface="ＭＳ Ｐゴシック" pitchFamily="-112" charset="-128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42938" y="1928813"/>
            <a:ext cx="7858125" cy="37861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2pPr>
            <a:lvl3pPr>
              <a:defRPr sz="2800">
                <a:solidFill>
                  <a:schemeClr val="tx2"/>
                </a:solidFill>
              </a:defRPr>
            </a:lvl3pPr>
            <a:lvl4pPr>
              <a:buFont typeface="Arial" pitchFamily="34" charset="0"/>
              <a:buChar char="•"/>
              <a:defRPr sz="2800">
                <a:solidFill>
                  <a:schemeClr val="tx2"/>
                </a:solidFill>
              </a:defRPr>
            </a:lvl4pPr>
            <a:lvl5pPr>
              <a:buFont typeface="Arial" pitchFamily="34" charset="0"/>
              <a:buChar char="•"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872275"/>
            <a:ext cx="1589868" cy="978616"/>
          </a:xfrm>
          <a:prstGeom prst="rect">
            <a:avLst/>
          </a:prstGeom>
        </p:spPr>
      </p:pic>
      <p:pic>
        <p:nvPicPr>
          <p:cNvPr id="6" name="Picture 3" descr="G:\InternalDocs\Communications\Resources\Logos\OpenAthens\OpenAthens logos_FINAL\OpenAthens\OpenAthens Logo_RGB_highre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3202"/>
            <a:ext cx="2520280" cy="582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9973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1616"/>
            <a:ext cx="7772400" cy="1470025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1970373"/>
      </p:ext>
    </p:extLst>
  </p:cSld>
  <p:clrMapOvr>
    <a:masterClrMapping/>
  </p:clrMapOvr>
  <p:transition advClick="0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15221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1508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9C125CE-73AA-E949-A241-32ACF786C1A4}" type="datetimeFigureOut">
              <a:rPr lang="en-US">
                <a:solidFill>
                  <a:prstClr val="black"/>
                </a:solidFill>
              </a:rPr>
              <a:pPr defTabSz="457200"/>
              <a:t>10/25/2017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D757F57-D49A-514C-84A4-3D627B61EC7E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59992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45754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06966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05775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826195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DS_Bg_Blue_noHeader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6641708"/>
      </p:ext>
    </p:extLst>
  </p:cSld>
  <p:clrMapOvr>
    <a:masterClrMapping/>
  </p:clrMapOvr>
  <p:transition advClick="0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42910" y="958850"/>
            <a:ext cx="8229600" cy="584775"/>
          </a:xfr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1"/>
                </a:solidFill>
                <a:latin typeface="Arial Narrow" pitchFamily="-112" charset="0"/>
                <a:ea typeface="ＭＳ Ｐゴシック" pitchFamily="-112" charset="-128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42938" y="1928813"/>
            <a:ext cx="7858125" cy="37861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2pPr>
            <a:lvl3pPr>
              <a:defRPr sz="2800">
                <a:solidFill>
                  <a:schemeClr val="tx2"/>
                </a:solidFill>
              </a:defRPr>
            </a:lvl3pPr>
            <a:lvl4pPr>
              <a:buFont typeface="Arial" pitchFamily="34" charset="0"/>
              <a:buChar char="•"/>
              <a:defRPr sz="2800">
                <a:solidFill>
                  <a:schemeClr val="tx2"/>
                </a:solidFill>
              </a:defRPr>
            </a:lvl4pPr>
            <a:lvl5pPr>
              <a:buFont typeface="Arial" pitchFamily="34" charset="0"/>
              <a:buChar char="•"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872275"/>
            <a:ext cx="1589868" cy="978616"/>
          </a:xfrm>
          <a:prstGeom prst="rect">
            <a:avLst/>
          </a:prstGeom>
        </p:spPr>
      </p:pic>
      <p:pic>
        <p:nvPicPr>
          <p:cNvPr id="6" name="Picture 3" descr="G:\InternalDocs\Communications\Resources\Logos\OpenAthens\OpenAthens logos_FINAL\OpenAthens\OpenAthens Logo_RGB_highre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3202"/>
            <a:ext cx="2520280" cy="582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2027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1616"/>
            <a:ext cx="7772400" cy="1470025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1430529"/>
      </p:ext>
    </p:extLst>
  </p:cSld>
  <p:clrMapOvr>
    <a:masterClrMapping/>
  </p:clrMapOvr>
  <p:transition advClick="0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77829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7288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14381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65056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52292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526586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63367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01640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DS_Bg_Blue_noHeader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3908967"/>
      </p:ext>
    </p:extLst>
  </p:cSld>
  <p:clrMapOvr>
    <a:masterClrMapping/>
  </p:clrMapOvr>
  <p:transition advClick="0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42910" y="958850"/>
            <a:ext cx="8229600" cy="584775"/>
          </a:xfr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1"/>
                </a:solidFill>
                <a:latin typeface="Arial Narrow" pitchFamily="-112" charset="0"/>
                <a:ea typeface="ＭＳ Ｐゴシック" pitchFamily="-112" charset="-128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42938" y="1928813"/>
            <a:ext cx="7858125" cy="37861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2pPr>
            <a:lvl3pPr>
              <a:defRPr sz="2800">
                <a:solidFill>
                  <a:schemeClr val="tx2"/>
                </a:solidFill>
              </a:defRPr>
            </a:lvl3pPr>
            <a:lvl4pPr>
              <a:buFont typeface="Arial" pitchFamily="34" charset="0"/>
              <a:buChar char="•"/>
              <a:defRPr sz="2800">
                <a:solidFill>
                  <a:schemeClr val="tx2"/>
                </a:solidFill>
              </a:defRPr>
            </a:lvl4pPr>
            <a:lvl5pPr>
              <a:buFont typeface="Arial" pitchFamily="34" charset="0"/>
              <a:buChar char="•"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872275"/>
            <a:ext cx="1589868" cy="978616"/>
          </a:xfrm>
          <a:prstGeom prst="rect">
            <a:avLst/>
          </a:prstGeom>
        </p:spPr>
      </p:pic>
      <p:pic>
        <p:nvPicPr>
          <p:cNvPr id="6" name="Picture 3" descr="G:\InternalDocs\Communications\Resources\Logos\OpenAthens\OpenAthens logos_FINAL\OpenAthens\OpenAthens Logo_RGB_highre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3202"/>
            <a:ext cx="2520280" cy="582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8444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1616"/>
            <a:ext cx="7772400" cy="1470025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0349990"/>
      </p:ext>
    </p:extLst>
  </p:cSld>
  <p:clrMapOvr>
    <a:masterClrMapping/>
  </p:clrMapOvr>
  <p:transition advClick="0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432" y="-60718"/>
            <a:ext cx="9168432" cy="6918718"/>
          </a:xfrm>
          <a:prstGeom prst="rect">
            <a:avLst/>
          </a:prstGeom>
          <a:gradFill flip="none" rotWithShape="1">
            <a:gsLst>
              <a:gs pos="63000">
                <a:srgbClr val="FFFFFF"/>
              </a:gs>
              <a:gs pos="100000">
                <a:srgbClr val="4F81BD">
                  <a:lumMod val="20000"/>
                  <a:lumOff val="80000"/>
                </a:srgbClr>
              </a:gs>
            </a:gsLst>
            <a:lin ang="15240000" scaled="0"/>
            <a:tileRect/>
          </a:gradFill>
          <a:ln w="9525" cap="flat" cmpd="sng" algn="ctr">
            <a:noFill/>
            <a:prstDash val="solid"/>
          </a:ln>
          <a:effectLst/>
        </p:spPr>
      </p:sp>
      <p:sp>
        <p:nvSpPr>
          <p:cNvPr id="5" name="Hexagon 4"/>
          <p:cNvSpPr/>
          <p:nvPr/>
        </p:nvSpPr>
        <p:spPr>
          <a:xfrm>
            <a:off x="42335" y="1656879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</p:sp>
      <p:sp>
        <p:nvSpPr>
          <p:cNvPr id="6" name="Hexagon 5"/>
          <p:cNvSpPr/>
          <p:nvPr/>
        </p:nvSpPr>
        <p:spPr>
          <a:xfrm>
            <a:off x="690274" y="1236933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</p:sp>
      <p:pic>
        <p:nvPicPr>
          <p:cNvPr id="8" name="Picture 7" descr="EBSCO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8768" y="6096000"/>
            <a:ext cx="1447800" cy="510208"/>
          </a:xfrm>
          <a:prstGeom prst="rect">
            <a:avLst/>
          </a:prstGeom>
        </p:spPr>
      </p:pic>
      <p:sp>
        <p:nvSpPr>
          <p:cNvPr id="9" name="Hexagon 8"/>
          <p:cNvSpPr/>
          <p:nvPr/>
        </p:nvSpPr>
        <p:spPr>
          <a:xfrm>
            <a:off x="1342813" y="1648413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1338580" y="816987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1994747" y="1220001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7842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76170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  <a:prstGeom prst="rect">
            <a:avLst/>
          </a:prstGeom>
        </p:spPr>
        <p:txBody>
          <a:bodyPr/>
          <a:lstStyle>
            <a:lvl1pPr marL="282575" indent="-282575">
              <a:defRPr>
                <a:latin typeface="Georgia" pitchFamily="18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Screen shot 2013-02-04 at 12.56.36 PM.png"/>
          <p:cNvPicPr>
            <a:picLocks noChangeAspect="1"/>
          </p:cNvPicPr>
          <p:nvPr/>
        </p:nvPicPr>
        <p:blipFill>
          <a:blip r:embed="rId2" cstate="print"/>
          <a:srcRect l="7448" r="8180" b="40030"/>
          <a:stretch>
            <a:fillRect/>
          </a:stretch>
        </p:blipFill>
        <p:spPr>
          <a:xfrm>
            <a:off x="0" y="6269924"/>
            <a:ext cx="9144000" cy="243715"/>
          </a:xfrm>
          <a:prstGeom prst="rect">
            <a:avLst/>
          </a:prstGeom>
        </p:spPr>
      </p:pic>
      <p:pic>
        <p:nvPicPr>
          <p:cNvPr id="8" name="Picture 7" descr="EBSCO_PMS29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40" y="6513639"/>
            <a:ext cx="633076" cy="221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416" y="6470591"/>
            <a:ext cx="1213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  <p:pic>
        <p:nvPicPr>
          <p:cNvPr id="10" name="Picture 9" descr="Screen shot 2013-02-04 at 12.55.12 PM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39684"/>
            <a:ext cx="4406900" cy="495300"/>
          </a:xfrm>
          <a:prstGeom prst="rect">
            <a:avLst/>
          </a:prstGeom>
        </p:spPr>
      </p:pic>
      <p:pic>
        <p:nvPicPr>
          <p:cNvPr id="11" name="Picture 10" descr="Screen shot 2013-02-04 at 12.56.36 P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97400" y="6258633"/>
            <a:ext cx="4546600" cy="406400"/>
          </a:xfrm>
          <a:prstGeom prst="rect">
            <a:avLst/>
          </a:prstGeom>
        </p:spPr>
      </p:pic>
      <p:pic>
        <p:nvPicPr>
          <p:cNvPr id="12" name="Picture 11" descr="EBSCO_PMS294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097459" y="6538063"/>
            <a:ext cx="633076" cy="22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154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-23813" y="-60325"/>
            <a:ext cx="9167813" cy="69183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3000">
                <a:srgbClr val="FFFFFF"/>
              </a:gs>
              <a:gs pos="100000">
                <a:srgbClr val="DCE6F2"/>
              </a:gs>
            </a:gsLst>
            <a:lin ang="15240000"/>
          </a:gra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Hexagon 9"/>
          <p:cNvSpPr>
            <a:spLocks noChangeArrowheads="1"/>
          </p:cNvSpPr>
          <p:nvPr/>
        </p:nvSpPr>
        <p:spPr bwMode="auto">
          <a:xfrm>
            <a:off x="42863" y="1657350"/>
            <a:ext cx="822325" cy="82232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Hexagon 10"/>
          <p:cNvSpPr>
            <a:spLocks noChangeArrowheads="1"/>
          </p:cNvSpPr>
          <p:nvPr/>
        </p:nvSpPr>
        <p:spPr bwMode="auto">
          <a:xfrm>
            <a:off x="690563" y="1236663"/>
            <a:ext cx="822325" cy="82391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" name="Picture 11" descr="EBSCO 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9213" y="6096000"/>
            <a:ext cx="14478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exagon 6"/>
          <p:cNvSpPr/>
          <p:nvPr/>
        </p:nvSpPr>
        <p:spPr>
          <a:xfrm>
            <a:off x="1343025" y="1647825"/>
            <a:ext cx="822325" cy="823913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1338263" y="817563"/>
            <a:ext cx="823912" cy="822325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995488" y="1220788"/>
            <a:ext cx="822325" cy="822325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7842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346E138-2165-4352-86E6-FF7C82AFB0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D761CE-1AC9-4CA5-9AA9-D1B10B7FFC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5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EDS_Bg_Blue_noHead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09228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creen shot 2013-02-04 at 12.56.36 PM.png"/>
          <p:cNvPicPr>
            <a:picLocks noChangeAspect="1"/>
          </p:cNvPicPr>
          <p:nvPr/>
        </p:nvPicPr>
        <p:blipFill>
          <a:blip r:embed="rId2" cstate="print"/>
          <a:srcRect l="7448" r="8180" b="40030"/>
          <a:stretch>
            <a:fillRect/>
          </a:stretch>
        </p:blipFill>
        <p:spPr bwMode="auto">
          <a:xfrm>
            <a:off x="0" y="6270625"/>
            <a:ext cx="91440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EBSCO_PMS29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13" y="6513513"/>
            <a:ext cx="63341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09625" y="6470650"/>
            <a:ext cx="12128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  <a:prstGeom prst="rect">
            <a:avLst/>
          </a:prstGeom>
        </p:spPr>
        <p:txBody>
          <a:bodyPr/>
          <a:lstStyle>
            <a:lvl1pPr marL="282575" indent="-282575">
              <a:defRPr>
                <a:latin typeface="Georgia" pitchFamily="18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3813" y="-60325"/>
            <a:ext cx="9167813" cy="69183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3000">
                <a:srgbClr val="FFFFFF"/>
              </a:gs>
              <a:gs pos="100000">
                <a:srgbClr val="DCE6F2"/>
              </a:gs>
            </a:gsLst>
            <a:lin ang="15240000"/>
          </a:gra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Hexagon 9"/>
          <p:cNvSpPr>
            <a:spLocks noChangeArrowheads="1"/>
          </p:cNvSpPr>
          <p:nvPr/>
        </p:nvSpPr>
        <p:spPr bwMode="auto">
          <a:xfrm>
            <a:off x="42863" y="1657350"/>
            <a:ext cx="822325" cy="82232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Hexagon 10"/>
          <p:cNvSpPr>
            <a:spLocks noChangeArrowheads="1"/>
          </p:cNvSpPr>
          <p:nvPr/>
        </p:nvSpPr>
        <p:spPr bwMode="auto">
          <a:xfrm>
            <a:off x="690563" y="1236663"/>
            <a:ext cx="822325" cy="82391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" name="Picture 11" descr="EBSCO 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9213" y="6096000"/>
            <a:ext cx="14478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exagon 6"/>
          <p:cNvSpPr/>
          <p:nvPr/>
        </p:nvSpPr>
        <p:spPr>
          <a:xfrm>
            <a:off x="1343025" y="1647825"/>
            <a:ext cx="822325" cy="823913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1338263" y="817563"/>
            <a:ext cx="823912" cy="822325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995488" y="1220788"/>
            <a:ext cx="822325" cy="822325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7842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creen shot 2013-02-04 at 12.56.36 PM.png"/>
          <p:cNvPicPr>
            <a:picLocks noChangeAspect="1"/>
          </p:cNvPicPr>
          <p:nvPr/>
        </p:nvPicPr>
        <p:blipFill>
          <a:blip r:embed="rId2" cstate="print"/>
          <a:srcRect l="7448" r="8180" b="40030"/>
          <a:stretch>
            <a:fillRect/>
          </a:stretch>
        </p:blipFill>
        <p:spPr bwMode="auto">
          <a:xfrm>
            <a:off x="0" y="6270625"/>
            <a:ext cx="91440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EBSCO_PMS29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13" y="6513513"/>
            <a:ext cx="63341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09625" y="6470650"/>
            <a:ext cx="12128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  <a:prstGeom prst="rect">
            <a:avLst/>
          </a:prstGeom>
        </p:spPr>
        <p:txBody>
          <a:bodyPr/>
          <a:lstStyle>
            <a:lvl1pPr marL="282575" indent="-282575">
              <a:defRPr>
                <a:latin typeface="Georgia" pitchFamily="18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23813" y="-60325"/>
            <a:ext cx="9167813" cy="69183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3000">
                <a:srgbClr val="FFFFFF"/>
              </a:gs>
              <a:gs pos="100000">
                <a:srgbClr val="DCE6F2"/>
              </a:gs>
            </a:gsLst>
            <a:lin ang="15240000"/>
          </a:gra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Hexagon 9"/>
          <p:cNvSpPr>
            <a:spLocks noChangeArrowheads="1"/>
          </p:cNvSpPr>
          <p:nvPr userDrawn="1"/>
        </p:nvSpPr>
        <p:spPr bwMode="auto">
          <a:xfrm>
            <a:off x="42863" y="1657350"/>
            <a:ext cx="822325" cy="82232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Hexagon 10"/>
          <p:cNvSpPr>
            <a:spLocks noChangeArrowheads="1"/>
          </p:cNvSpPr>
          <p:nvPr userDrawn="1"/>
        </p:nvSpPr>
        <p:spPr bwMode="auto">
          <a:xfrm>
            <a:off x="690563" y="1236663"/>
            <a:ext cx="822325" cy="82391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" name="Picture 11" descr="EBSCO 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9213" y="6096000"/>
            <a:ext cx="14478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exagon 6"/>
          <p:cNvSpPr/>
          <p:nvPr userDrawn="1"/>
        </p:nvSpPr>
        <p:spPr>
          <a:xfrm>
            <a:off x="1343025" y="1647825"/>
            <a:ext cx="822325" cy="823913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" name="Hexagon 7"/>
          <p:cNvSpPr/>
          <p:nvPr userDrawn="1"/>
        </p:nvSpPr>
        <p:spPr>
          <a:xfrm>
            <a:off x="1338263" y="817563"/>
            <a:ext cx="823912" cy="822325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" name="Hexagon 8"/>
          <p:cNvSpPr/>
          <p:nvPr userDrawn="1"/>
        </p:nvSpPr>
        <p:spPr>
          <a:xfrm>
            <a:off x="1995488" y="1220788"/>
            <a:ext cx="822325" cy="822325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7842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432" y="-60718"/>
            <a:ext cx="9168432" cy="6918718"/>
          </a:xfrm>
          <a:prstGeom prst="rect">
            <a:avLst/>
          </a:prstGeom>
          <a:gradFill flip="none" rotWithShape="1">
            <a:gsLst>
              <a:gs pos="63000">
                <a:srgbClr val="FFFFFF"/>
              </a:gs>
              <a:gs pos="100000">
                <a:srgbClr val="4F81BD">
                  <a:lumMod val="20000"/>
                  <a:lumOff val="80000"/>
                </a:srgbClr>
              </a:gs>
            </a:gsLst>
            <a:lin ang="15240000" scaled="0"/>
            <a:tileRect/>
          </a:gradFill>
          <a:ln w="9525" cap="flat" cmpd="sng" algn="ctr">
            <a:noFill/>
            <a:prstDash val="solid"/>
          </a:ln>
          <a:effectLst/>
        </p:spPr>
      </p:sp>
      <p:sp>
        <p:nvSpPr>
          <p:cNvPr id="5" name="Hexagon 4"/>
          <p:cNvSpPr/>
          <p:nvPr/>
        </p:nvSpPr>
        <p:spPr>
          <a:xfrm>
            <a:off x="42335" y="1656879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</p:sp>
      <p:sp>
        <p:nvSpPr>
          <p:cNvPr id="6" name="Hexagon 5"/>
          <p:cNvSpPr/>
          <p:nvPr/>
        </p:nvSpPr>
        <p:spPr>
          <a:xfrm>
            <a:off x="690274" y="1236933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</p:sp>
      <p:pic>
        <p:nvPicPr>
          <p:cNvPr id="8" name="Picture 7" descr="EBSCO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8768" y="6096000"/>
            <a:ext cx="1447800" cy="510208"/>
          </a:xfrm>
          <a:prstGeom prst="rect">
            <a:avLst/>
          </a:prstGeom>
        </p:spPr>
      </p:pic>
      <p:sp>
        <p:nvSpPr>
          <p:cNvPr id="9" name="Hexagon 8"/>
          <p:cNvSpPr/>
          <p:nvPr/>
        </p:nvSpPr>
        <p:spPr>
          <a:xfrm>
            <a:off x="1342813" y="1648413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1338580" y="816987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1994747" y="1220001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7842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  <a:prstGeom prst="rect">
            <a:avLst/>
          </a:prstGeom>
        </p:spPr>
        <p:txBody>
          <a:bodyPr/>
          <a:lstStyle>
            <a:lvl1pPr marL="282575" indent="-282575">
              <a:defRPr>
                <a:latin typeface="Georgia" pitchFamily="18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Screen shot 2013-02-04 at 12.56.36 PM.png"/>
          <p:cNvPicPr>
            <a:picLocks noChangeAspect="1"/>
          </p:cNvPicPr>
          <p:nvPr/>
        </p:nvPicPr>
        <p:blipFill>
          <a:blip r:embed="rId2" cstate="print"/>
          <a:srcRect l="7448" r="8180" b="40030"/>
          <a:stretch>
            <a:fillRect/>
          </a:stretch>
        </p:blipFill>
        <p:spPr>
          <a:xfrm>
            <a:off x="0" y="6269924"/>
            <a:ext cx="9144000" cy="243715"/>
          </a:xfrm>
          <a:prstGeom prst="rect">
            <a:avLst/>
          </a:prstGeom>
        </p:spPr>
      </p:pic>
      <p:pic>
        <p:nvPicPr>
          <p:cNvPr id="8" name="Picture 7" descr="EBSCO_PMS29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40" y="6513639"/>
            <a:ext cx="633076" cy="221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416" y="6470591"/>
            <a:ext cx="1213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-23813" y="-60325"/>
            <a:ext cx="9167813" cy="69183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3000">
                <a:srgbClr val="FFFFFF"/>
              </a:gs>
              <a:gs pos="100000">
                <a:srgbClr val="DCE6F2"/>
              </a:gs>
            </a:gsLst>
            <a:lin ang="15240000"/>
          </a:gra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Hexagon 9"/>
          <p:cNvSpPr>
            <a:spLocks noChangeArrowheads="1"/>
          </p:cNvSpPr>
          <p:nvPr/>
        </p:nvSpPr>
        <p:spPr bwMode="auto">
          <a:xfrm>
            <a:off x="42863" y="1657350"/>
            <a:ext cx="822325" cy="82232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Hexagon 10"/>
          <p:cNvSpPr>
            <a:spLocks noChangeArrowheads="1"/>
          </p:cNvSpPr>
          <p:nvPr/>
        </p:nvSpPr>
        <p:spPr bwMode="auto">
          <a:xfrm>
            <a:off x="690563" y="1236663"/>
            <a:ext cx="822325" cy="82391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" name="Picture 11" descr="EBSCO 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9213" y="6096000"/>
            <a:ext cx="14478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exagon 6"/>
          <p:cNvSpPr/>
          <p:nvPr/>
        </p:nvSpPr>
        <p:spPr>
          <a:xfrm>
            <a:off x="1343025" y="1647825"/>
            <a:ext cx="822325" cy="823913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1338263" y="817563"/>
            <a:ext cx="823912" cy="822325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995488" y="1220788"/>
            <a:ext cx="822325" cy="822325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7842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creen shot 2013-02-04 at 12.56.36 PM.png"/>
          <p:cNvPicPr>
            <a:picLocks noChangeAspect="1"/>
          </p:cNvPicPr>
          <p:nvPr/>
        </p:nvPicPr>
        <p:blipFill>
          <a:blip r:embed="rId2" cstate="print"/>
          <a:srcRect l="7448" r="8180" b="40030"/>
          <a:stretch>
            <a:fillRect/>
          </a:stretch>
        </p:blipFill>
        <p:spPr bwMode="auto">
          <a:xfrm>
            <a:off x="0" y="6270625"/>
            <a:ext cx="91440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EBSCO_PMS29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13" y="6513513"/>
            <a:ext cx="63341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09625" y="6470650"/>
            <a:ext cx="12128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  <p:pic>
        <p:nvPicPr>
          <p:cNvPr id="7" name="Picture 11" descr="Screen shot 2013-02-04 at 12.55.12 PM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688"/>
            <a:ext cx="44069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Screen shot 2013-02-04 at 12.56.36 PM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7400" y="6257925"/>
            <a:ext cx="45466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EBSCO_PMS294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7838" y="6537325"/>
            <a:ext cx="633412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  <a:prstGeom prst="rect">
            <a:avLst/>
          </a:prstGeom>
        </p:spPr>
        <p:txBody>
          <a:bodyPr/>
          <a:lstStyle>
            <a:lvl1pPr marL="282575" indent="-282575">
              <a:defRPr>
                <a:latin typeface="Georgia" pitchFamily="18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9C125CE-73AA-E949-A241-32ACF786C1A4}" type="datetimeFigureOut">
              <a:rPr lang="en-US">
                <a:solidFill>
                  <a:prstClr val="black"/>
                </a:solidFill>
              </a:rPr>
              <a:pPr defTabSz="457200"/>
              <a:t>10/25/2017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D757F57-D49A-514C-84A4-3D627B61EC7E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 descr="Screen shot 2013-02-04 at 12.55.12 P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9684"/>
            <a:ext cx="4406900" cy="495300"/>
          </a:xfrm>
          <a:prstGeom prst="rect">
            <a:avLst/>
          </a:prstGeom>
        </p:spPr>
      </p:pic>
      <p:pic>
        <p:nvPicPr>
          <p:cNvPr id="9" name="Picture 8" descr="Screen shot 2013-02-04 at 12.56.36 PM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597400" y="6258633"/>
            <a:ext cx="4546600" cy="406400"/>
          </a:xfrm>
          <a:prstGeom prst="rect">
            <a:avLst/>
          </a:prstGeom>
        </p:spPr>
      </p:pic>
      <p:pic>
        <p:nvPicPr>
          <p:cNvPr id="11" name="Picture 10" descr="EBSCO_PMS294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97459" y="6538063"/>
            <a:ext cx="633076" cy="221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9C125CE-73AA-E949-A241-32ACF786C1A4}" type="datetimeFigureOut">
              <a:rPr lang="en-US">
                <a:solidFill>
                  <a:prstClr val="black"/>
                </a:solidFill>
              </a:rPr>
              <a:pPr defTabSz="457200"/>
              <a:t>10/25/2017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D757F57-D49A-514C-84A4-3D627B61EC7E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9C125CE-73AA-E949-A241-32ACF786C1A4}" type="datetimeFigureOut">
              <a:rPr lang="en-US">
                <a:solidFill>
                  <a:prstClr val="black"/>
                </a:solidFill>
              </a:rPr>
              <a:pPr defTabSz="457200"/>
              <a:t>10/25/2017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D757F57-D49A-514C-84A4-3D627B61EC7E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9C125CE-73AA-E949-A241-32ACF786C1A4}" type="datetimeFigureOut">
              <a:rPr lang="en-US">
                <a:solidFill>
                  <a:prstClr val="black"/>
                </a:solidFill>
              </a:rPr>
              <a:pPr defTabSz="457200"/>
              <a:t>10/25/2017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D757F57-D49A-514C-84A4-3D627B61EC7E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9C125CE-73AA-E949-A241-32ACF786C1A4}" type="datetimeFigureOut">
              <a:rPr lang="en-US">
                <a:solidFill>
                  <a:prstClr val="black"/>
                </a:solidFill>
              </a:rPr>
              <a:pPr defTabSz="457200"/>
              <a:t>10/25/2017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D757F57-D49A-514C-84A4-3D627B61EC7E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9C125CE-73AA-E949-A241-32ACF786C1A4}" type="datetimeFigureOut">
              <a:rPr lang="en-US">
                <a:solidFill>
                  <a:prstClr val="black"/>
                </a:solidFill>
              </a:rPr>
              <a:pPr defTabSz="457200"/>
              <a:t>10/25/2017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D757F57-D49A-514C-84A4-3D627B61EC7E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9C125CE-73AA-E949-A241-32ACF786C1A4}" type="datetimeFigureOut">
              <a:rPr lang="en-US">
                <a:solidFill>
                  <a:prstClr val="black"/>
                </a:solidFill>
              </a:rPr>
              <a:pPr defTabSz="457200"/>
              <a:t>10/25/2017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D757F57-D49A-514C-84A4-3D627B61EC7E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9C125CE-73AA-E949-A241-32ACF786C1A4}" type="datetimeFigureOut">
              <a:rPr lang="en-US">
                <a:solidFill>
                  <a:prstClr val="black"/>
                </a:solidFill>
              </a:rPr>
              <a:pPr defTabSz="457200"/>
              <a:t>10/25/2017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D757F57-D49A-514C-84A4-3D627B61EC7E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9C125CE-73AA-E949-A241-32ACF786C1A4}" type="datetimeFigureOut">
              <a:rPr lang="en-US">
                <a:solidFill>
                  <a:prstClr val="black"/>
                </a:solidFill>
              </a:rPr>
              <a:pPr defTabSz="457200"/>
              <a:t>10/25/2017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D757F57-D49A-514C-84A4-3D627B61EC7E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9C125CE-73AA-E949-A241-32ACF786C1A4}" type="datetimeFigureOut">
              <a:rPr lang="en-US">
                <a:solidFill>
                  <a:prstClr val="black"/>
                </a:solidFill>
              </a:rPr>
              <a:pPr defTabSz="457200"/>
              <a:t>10/25/2017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D757F57-D49A-514C-84A4-3D627B61EC7E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086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87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72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2305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3657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0839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640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728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708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0822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504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5326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071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88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284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92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9777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6852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19882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00737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17309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61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97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0169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2417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6301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8560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6646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1558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781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92808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09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9118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2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14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381" y="5572072"/>
            <a:ext cx="8450132" cy="49444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248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44875"/>
            <a:ext cx="7772400" cy="873013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29113"/>
            <a:ext cx="6400800" cy="81937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8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93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629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3910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093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5943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571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66800"/>
            <a:ext cx="7315200" cy="3419139"/>
          </a:xfrm>
        </p:spPr>
        <p:txBody>
          <a:bodyPr lIns="274320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72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24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4506"/>
            <a:ext cx="77724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541645"/>
            <a:ext cx="7772399" cy="457200"/>
          </a:xfrm>
        </p:spPr>
        <p:txBody>
          <a:bodyPr/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Name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3539266" y="4881254"/>
            <a:ext cx="334562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Phone Number</a:t>
            </a:r>
            <a:endParaRPr lang="en-US" dirty="0"/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539266" y="4070497"/>
            <a:ext cx="334562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Email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7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432" y="-60718"/>
            <a:ext cx="9168432" cy="6918718"/>
          </a:xfrm>
          <a:prstGeom prst="rect">
            <a:avLst/>
          </a:prstGeom>
          <a:gradFill flip="none" rotWithShape="1">
            <a:gsLst>
              <a:gs pos="63000">
                <a:srgbClr val="FFFFFF"/>
              </a:gs>
              <a:gs pos="100000">
                <a:srgbClr val="4F81BD">
                  <a:lumMod val="20000"/>
                  <a:lumOff val="80000"/>
                </a:srgbClr>
              </a:gs>
            </a:gsLst>
            <a:lin ang="15240000" scaled="0"/>
            <a:tileRect/>
          </a:gradFill>
          <a:ln w="9525" cap="flat" cmpd="sng" algn="ctr">
            <a:noFill/>
            <a:prstDash val="solid"/>
          </a:ln>
          <a:effectLst/>
        </p:spPr>
      </p:sp>
      <p:sp>
        <p:nvSpPr>
          <p:cNvPr id="5" name="Hexagon 4"/>
          <p:cNvSpPr/>
          <p:nvPr/>
        </p:nvSpPr>
        <p:spPr>
          <a:xfrm>
            <a:off x="42335" y="1656879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</p:sp>
      <p:sp>
        <p:nvSpPr>
          <p:cNvPr id="6" name="Hexagon 5"/>
          <p:cNvSpPr/>
          <p:nvPr/>
        </p:nvSpPr>
        <p:spPr>
          <a:xfrm>
            <a:off x="690274" y="1236933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</p:sp>
      <p:pic>
        <p:nvPicPr>
          <p:cNvPr id="8" name="Picture 7" descr="EBSCO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8768" y="6096000"/>
            <a:ext cx="1447800" cy="510208"/>
          </a:xfrm>
          <a:prstGeom prst="rect">
            <a:avLst/>
          </a:prstGeom>
        </p:spPr>
      </p:pic>
      <p:sp>
        <p:nvSpPr>
          <p:cNvPr id="9" name="Hexagon 8"/>
          <p:cNvSpPr/>
          <p:nvPr/>
        </p:nvSpPr>
        <p:spPr>
          <a:xfrm>
            <a:off x="1342813" y="1648413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1338580" y="816987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1994747" y="1220001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7842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904611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  <a:prstGeom prst="rect">
            <a:avLst/>
          </a:prstGeom>
        </p:spPr>
        <p:txBody>
          <a:bodyPr/>
          <a:lstStyle>
            <a:lvl1pPr marL="282575" indent="-282575">
              <a:defRPr>
                <a:latin typeface="Georgia" pitchFamily="18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Screen shot 2013-02-04 at 12.56.36 PM.png"/>
          <p:cNvPicPr>
            <a:picLocks noChangeAspect="1"/>
          </p:cNvPicPr>
          <p:nvPr/>
        </p:nvPicPr>
        <p:blipFill>
          <a:blip r:embed="rId2" cstate="print"/>
          <a:srcRect l="7448" r="8180" b="40030"/>
          <a:stretch>
            <a:fillRect/>
          </a:stretch>
        </p:blipFill>
        <p:spPr>
          <a:xfrm>
            <a:off x="0" y="6269924"/>
            <a:ext cx="9144000" cy="243715"/>
          </a:xfrm>
          <a:prstGeom prst="rect">
            <a:avLst/>
          </a:prstGeom>
        </p:spPr>
      </p:pic>
      <p:pic>
        <p:nvPicPr>
          <p:cNvPr id="8" name="Picture 7" descr="EBSCO_PMS29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40" y="6513639"/>
            <a:ext cx="633076" cy="221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416" y="6470591"/>
            <a:ext cx="1213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  <p:pic>
        <p:nvPicPr>
          <p:cNvPr id="10" name="Picture 9" descr="Screen shot 2013-02-04 at 12.55.12 PM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39684"/>
            <a:ext cx="4406900" cy="495300"/>
          </a:xfrm>
          <a:prstGeom prst="rect">
            <a:avLst/>
          </a:prstGeom>
        </p:spPr>
      </p:pic>
      <p:pic>
        <p:nvPicPr>
          <p:cNvPr id="11" name="Picture 10" descr="Screen shot 2013-02-04 at 12.56.36 P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97400" y="6258633"/>
            <a:ext cx="4546600" cy="406400"/>
          </a:xfrm>
          <a:prstGeom prst="rect">
            <a:avLst/>
          </a:prstGeom>
        </p:spPr>
      </p:pic>
      <p:pic>
        <p:nvPicPr>
          <p:cNvPr id="12" name="Picture 11" descr="EBSCO_PMS294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097459" y="6538063"/>
            <a:ext cx="633076" cy="22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89875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9C125CE-73AA-E949-A241-32ACF786C1A4}" type="datetimeFigureOut">
              <a:rPr lang="en-US">
                <a:solidFill>
                  <a:prstClr val="black"/>
                </a:solidFill>
              </a:rPr>
              <a:pPr defTabSz="457200"/>
              <a:t>10/25/2017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D757F57-D49A-514C-84A4-3D627B61EC7E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253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0238"/>
            <a:ext cx="4038600" cy="45259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0238"/>
            <a:ext cx="4038600" cy="45259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93912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-23813" y="-60325"/>
            <a:ext cx="9167813" cy="69183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3000">
                <a:srgbClr val="FFFFFF"/>
              </a:gs>
              <a:gs pos="100000">
                <a:srgbClr val="DCE6F2"/>
              </a:gs>
            </a:gsLst>
            <a:lin ang="15240000"/>
          </a:gra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Hexagon 9"/>
          <p:cNvSpPr>
            <a:spLocks noChangeArrowheads="1"/>
          </p:cNvSpPr>
          <p:nvPr/>
        </p:nvSpPr>
        <p:spPr bwMode="auto">
          <a:xfrm>
            <a:off x="42863" y="1657350"/>
            <a:ext cx="822325" cy="82232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Hexagon 10"/>
          <p:cNvSpPr>
            <a:spLocks noChangeArrowheads="1"/>
          </p:cNvSpPr>
          <p:nvPr/>
        </p:nvSpPr>
        <p:spPr bwMode="auto">
          <a:xfrm>
            <a:off x="690563" y="1236663"/>
            <a:ext cx="822325" cy="82391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" name="Picture 11" descr="EBSCO 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9213" y="6096000"/>
            <a:ext cx="14478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exagon 6"/>
          <p:cNvSpPr/>
          <p:nvPr/>
        </p:nvSpPr>
        <p:spPr>
          <a:xfrm>
            <a:off x="1343025" y="1647825"/>
            <a:ext cx="822325" cy="823913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1338263" y="817563"/>
            <a:ext cx="823912" cy="822325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995488" y="1220788"/>
            <a:ext cx="822325" cy="822325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7842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66630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creen shot 2013-02-04 at 12.56.36 PM.png"/>
          <p:cNvPicPr>
            <a:picLocks noChangeAspect="1"/>
          </p:cNvPicPr>
          <p:nvPr/>
        </p:nvPicPr>
        <p:blipFill>
          <a:blip r:embed="rId2" cstate="print"/>
          <a:srcRect l="7448" r="8180" b="40030"/>
          <a:stretch>
            <a:fillRect/>
          </a:stretch>
        </p:blipFill>
        <p:spPr bwMode="auto">
          <a:xfrm>
            <a:off x="0" y="6270625"/>
            <a:ext cx="91440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EBSCO_PMS29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13" y="6513513"/>
            <a:ext cx="63341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09625" y="6470650"/>
            <a:ext cx="12128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  <a:prstGeom prst="rect">
            <a:avLst/>
          </a:prstGeom>
        </p:spPr>
        <p:txBody>
          <a:bodyPr/>
          <a:lstStyle>
            <a:lvl1pPr marL="282575" indent="-282575">
              <a:defRPr>
                <a:latin typeface="Georgia" pitchFamily="18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58235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432" y="-60718"/>
            <a:ext cx="9168432" cy="6918718"/>
          </a:xfrm>
          <a:prstGeom prst="rect">
            <a:avLst/>
          </a:prstGeom>
          <a:gradFill flip="none" rotWithShape="1">
            <a:gsLst>
              <a:gs pos="63000">
                <a:srgbClr val="FFFFFF"/>
              </a:gs>
              <a:gs pos="100000">
                <a:srgbClr val="4F81BD">
                  <a:lumMod val="20000"/>
                  <a:lumOff val="80000"/>
                </a:srgbClr>
              </a:gs>
            </a:gsLst>
            <a:lin ang="15240000" scaled="0"/>
            <a:tileRect/>
          </a:gradFill>
          <a:ln w="9525" cap="flat" cmpd="sng" algn="ctr">
            <a:noFill/>
            <a:prstDash val="solid"/>
          </a:ln>
          <a:effectLst/>
        </p:spPr>
      </p:sp>
      <p:sp>
        <p:nvSpPr>
          <p:cNvPr id="5" name="Hexagon 4"/>
          <p:cNvSpPr/>
          <p:nvPr/>
        </p:nvSpPr>
        <p:spPr>
          <a:xfrm>
            <a:off x="42335" y="1656879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</p:sp>
      <p:sp>
        <p:nvSpPr>
          <p:cNvPr id="6" name="Hexagon 5"/>
          <p:cNvSpPr/>
          <p:nvPr/>
        </p:nvSpPr>
        <p:spPr>
          <a:xfrm>
            <a:off x="690274" y="1236933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</p:sp>
      <p:pic>
        <p:nvPicPr>
          <p:cNvPr id="8" name="Picture 7" descr="EBSCO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8768" y="6096000"/>
            <a:ext cx="1447800" cy="510208"/>
          </a:xfrm>
          <a:prstGeom prst="rect">
            <a:avLst/>
          </a:prstGeom>
        </p:spPr>
      </p:pic>
      <p:sp>
        <p:nvSpPr>
          <p:cNvPr id="9" name="Hexagon 8"/>
          <p:cNvSpPr/>
          <p:nvPr/>
        </p:nvSpPr>
        <p:spPr>
          <a:xfrm>
            <a:off x="1342813" y="1648413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1338580" y="816987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1994747" y="1220001"/>
            <a:ext cx="82296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7842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9862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  <a:prstGeom prst="rect">
            <a:avLst/>
          </a:prstGeom>
        </p:spPr>
        <p:txBody>
          <a:bodyPr/>
          <a:lstStyle>
            <a:lvl1pPr marL="282575" indent="-282575">
              <a:defRPr>
                <a:latin typeface="Georgia" pitchFamily="18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Screen shot 2013-02-04 at 12.56.36 PM.png"/>
          <p:cNvPicPr>
            <a:picLocks noChangeAspect="1"/>
          </p:cNvPicPr>
          <p:nvPr/>
        </p:nvPicPr>
        <p:blipFill>
          <a:blip r:embed="rId2" cstate="print"/>
          <a:srcRect l="7448" r="8180" b="40030"/>
          <a:stretch>
            <a:fillRect/>
          </a:stretch>
        </p:blipFill>
        <p:spPr>
          <a:xfrm>
            <a:off x="0" y="6269924"/>
            <a:ext cx="9144000" cy="243715"/>
          </a:xfrm>
          <a:prstGeom prst="rect">
            <a:avLst/>
          </a:prstGeom>
        </p:spPr>
      </p:pic>
      <p:pic>
        <p:nvPicPr>
          <p:cNvPr id="8" name="Picture 7" descr="EBSCO_PMS29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40" y="6513639"/>
            <a:ext cx="633076" cy="221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416" y="6470591"/>
            <a:ext cx="1213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</p:spTree>
    <p:extLst>
      <p:ext uri="{BB962C8B-B14F-4D97-AF65-F5344CB8AC3E}">
        <p14:creationId xmlns:p14="http://schemas.microsoft.com/office/powerpoint/2010/main" val="221143082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364779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92255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887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89793"/>
            <a:ext cx="7772400" cy="756005"/>
          </a:xfrm>
        </p:spPr>
        <p:txBody>
          <a:bodyPr anchor="ctr" anchorCtr="0"/>
          <a:lstStyle>
            <a:lvl1pPr algn="ctr"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6067314"/>
            <a:ext cx="6858000" cy="320040"/>
          </a:xfrm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809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86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2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27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731477"/>
            <a:ext cx="7886700" cy="32518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8650" y="1529319"/>
            <a:ext cx="7886700" cy="52543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896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731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30496"/>
            <a:ext cx="38862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30496"/>
            <a:ext cx="38862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7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162287"/>
            <a:ext cx="3886200" cy="3992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62287"/>
            <a:ext cx="3886200" cy="3992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8650" y="1529319"/>
            <a:ext cx="7886700" cy="52543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42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.pn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85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.png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9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theme" Target="../theme/theme17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image" Target="../media/image12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1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theme" Target="../theme/theme20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theme" Target="../theme/theme21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theme" Target="../theme/theme22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theme" Target="../theme/theme23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2.png"/><Relationship Id="rId5" Type="http://schemas.openxmlformats.org/officeDocument/2006/relationships/theme" Target="../theme/theme24.xml"/><Relationship Id="rId4" Type="http://schemas.openxmlformats.org/officeDocument/2006/relationships/slideLayout" Target="../slideLayouts/slideLayout16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4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3" descr="DynaMed_head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72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DMP_PPT_Template.png"/>
          <p:cNvPicPr>
            <a:picLocks noChangeAspect="1"/>
          </p:cNvPicPr>
          <p:nvPr userDrawn="1"/>
        </p:nvPicPr>
        <p:blipFill>
          <a:blip r:embed="rId9" cstate="print"/>
          <a:srcRect t="91119"/>
          <a:stretch>
            <a:fillRect/>
          </a:stretch>
        </p:blipFill>
        <p:spPr>
          <a:xfrm>
            <a:off x="755" y="6248400"/>
            <a:ext cx="9143245" cy="60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8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MART Imagebase_PPT_Templates.png"/>
          <p:cNvPicPr>
            <a:picLocks noChangeAspect="1"/>
          </p:cNvPicPr>
          <p:nvPr userDrawn="1"/>
        </p:nvPicPr>
        <p:blipFill>
          <a:blip r:embed="rId9" cstate="print"/>
          <a:srcRect t="88892"/>
          <a:stretch>
            <a:fillRect/>
          </a:stretch>
        </p:blipFill>
        <p:spPr>
          <a:xfrm>
            <a:off x="377" y="6096000"/>
            <a:ext cx="9143245" cy="76171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1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Content Placeholder 19" descr="EIS Logo_CMYK_Vertical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033658" y="6408689"/>
            <a:ext cx="932254" cy="32786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4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373737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7"/>
          <a:stretch/>
        </p:blipFill>
        <p:spPr>
          <a:xfrm>
            <a:off x="378" y="6400800"/>
            <a:ext cx="9143244" cy="45691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877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0" kern="1200">
          <a:solidFill>
            <a:schemeClr val="accent6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9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9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9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9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9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19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7" name="Picture 6" descr="Screen shot 2013-02-04 at 12.56.36 PM.png"/>
          <p:cNvPicPr>
            <a:picLocks noChangeAspect="1"/>
          </p:cNvPicPr>
          <p:nvPr/>
        </p:nvPicPr>
        <p:blipFill>
          <a:blip r:embed="rId6" cstate="print"/>
          <a:srcRect l="7448" r="8180" b="40030"/>
          <a:stretch>
            <a:fillRect/>
          </a:stretch>
        </p:blipFill>
        <p:spPr>
          <a:xfrm>
            <a:off x="0" y="6269924"/>
            <a:ext cx="9144000" cy="243715"/>
          </a:xfrm>
          <a:prstGeom prst="rect">
            <a:avLst/>
          </a:prstGeom>
        </p:spPr>
      </p:pic>
      <p:pic>
        <p:nvPicPr>
          <p:cNvPr id="8" name="Picture 7" descr="EBSCO_PMS29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340" y="6513639"/>
            <a:ext cx="633076" cy="221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416" y="6470591"/>
            <a:ext cx="1213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</p:spTree>
    <p:extLst>
      <p:ext uri="{BB962C8B-B14F-4D97-AF65-F5344CB8AC3E}">
        <p14:creationId xmlns:p14="http://schemas.microsoft.com/office/powerpoint/2010/main" val="165120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0">
          <a:solidFill>
            <a:srgbClr val="376092"/>
          </a:solidFill>
          <a:latin typeface="Georg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2383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9025" indent="-174625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002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574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718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290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19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2051" name="Picture 6" descr="Screen shot 2013-02-04 at 12.56.36 PM.png"/>
          <p:cNvPicPr>
            <a:picLocks noChangeAspect="1"/>
          </p:cNvPicPr>
          <p:nvPr/>
        </p:nvPicPr>
        <p:blipFill>
          <a:blip r:embed="rId4" cstate="print"/>
          <a:srcRect l="7448" r="8180" b="40030"/>
          <a:stretch>
            <a:fillRect/>
          </a:stretch>
        </p:blipFill>
        <p:spPr bwMode="auto">
          <a:xfrm>
            <a:off x="0" y="6270625"/>
            <a:ext cx="91440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7" descr="EBSCO_PMS29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213" y="6513513"/>
            <a:ext cx="63341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09625" y="6470650"/>
            <a:ext cx="12128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</p:spTree>
    <p:extLst>
      <p:ext uri="{BB962C8B-B14F-4D97-AF65-F5344CB8AC3E}">
        <p14:creationId xmlns:p14="http://schemas.microsoft.com/office/powerpoint/2010/main" val="263491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2383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9025" indent="-174625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00250" indent="-1714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574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718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290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19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7" name="Picture 6" descr="Screen shot 2013-02-04 at 12.56.36 PM.png"/>
          <p:cNvPicPr>
            <a:picLocks noChangeAspect="1"/>
          </p:cNvPicPr>
          <p:nvPr/>
        </p:nvPicPr>
        <p:blipFill>
          <a:blip r:embed="rId6" cstate="print"/>
          <a:srcRect l="7448" r="8180" b="40030"/>
          <a:stretch>
            <a:fillRect/>
          </a:stretch>
        </p:blipFill>
        <p:spPr>
          <a:xfrm>
            <a:off x="0" y="6269924"/>
            <a:ext cx="9144000" cy="243715"/>
          </a:xfrm>
          <a:prstGeom prst="rect">
            <a:avLst/>
          </a:prstGeom>
        </p:spPr>
      </p:pic>
      <p:pic>
        <p:nvPicPr>
          <p:cNvPr id="8" name="Picture 7" descr="EBSCO_PMS29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340" y="6513639"/>
            <a:ext cx="633076" cy="221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416" y="6470591"/>
            <a:ext cx="1213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</p:spTree>
    <p:extLst>
      <p:ext uri="{BB962C8B-B14F-4D97-AF65-F5344CB8AC3E}">
        <p14:creationId xmlns:p14="http://schemas.microsoft.com/office/powerpoint/2010/main" val="304608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0">
          <a:solidFill>
            <a:srgbClr val="376092"/>
          </a:solidFill>
          <a:latin typeface="Georg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2383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9025" indent="-174625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002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574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718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290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8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3198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3869" y="6614475"/>
            <a:ext cx="802117" cy="17033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 defTabSz="457200"/>
            <a:fld id="{09848EAD-0F7B-4937-B01B-BB4372B1E0EA}" type="slidenum">
              <a:rPr lang="en-US" sz="1000">
                <a:solidFill>
                  <a:srgbClr val="454545"/>
                </a:solidFill>
              </a:rPr>
              <a:pPr algn="ctr" defTabSz="457200"/>
              <a:t>‹#›</a:t>
            </a:fld>
            <a:endParaRPr lang="en-US" sz="1000">
              <a:solidFill>
                <a:srgbClr val="454545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538869" y="6701882"/>
            <a:ext cx="659037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28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73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19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7" name="Picture 6" descr="Screen shot 2013-02-04 at 12.56.36 PM.png"/>
          <p:cNvPicPr>
            <a:picLocks noChangeAspect="1"/>
          </p:cNvPicPr>
          <p:nvPr/>
        </p:nvPicPr>
        <p:blipFill>
          <a:blip r:embed="rId5" cstate="print"/>
          <a:srcRect l="7448" r="8180" b="40030"/>
          <a:stretch>
            <a:fillRect/>
          </a:stretch>
        </p:blipFill>
        <p:spPr>
          <a:xfrm>
            <a:off x="0" y="6269924"/>
            <a:ext cx="9144000" cy="243715"/>
          </a:xfrm>
          <a:prstGeom prst="rect">
            <a:avLst/>
          </a:prstGeom>
        </p:spPr>
      </p:pic>
      <p:pic>
        <p:nvPicPr>
          <p:cNvPr id="8" name="Picture 7" descr="EBSCO_PMS29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340" y="6513639"/>
            <a:ext cx="633076" cy="221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416" y="6470591"/>
            <a:ext cx="1213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</p:spTree>
    <p:extLst>
      <p:ext uri="{BB962C8B-B14F-4D97-AF65-F5344CB8AC3E}">
        <p14:creationId xmlns:p14="http://schemas.microsoft.com/office/powerpoint/2010/main" val="329929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8" r:id="rId3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0">
          <a:solidFill>
            <a:srgbClr val="376092"/>
          </a:solidFill>
          <a:latin typeface="Georg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2383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9025" indent="-174625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002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574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718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290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19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8195" name="Picture 6" descr="Screen shot 2013-02-04 at 12.56.36 PM.png"/>
          <p:cNvPicPr>
            <a:picLocks noChangeAspect="1"/>
          </p:cNvPicPr>
          <p:nvPr/>
        </p:nvPicPr>
        <p:blipFill>
          <a:blip r:embed="rId5" cstate="print"/>
          <a:srcRect l="7448" r="8180" b="40030"/>
          <a:stretch>
            <a:fillRect/>
          </a:stretch>
        </p:blipFill>
        <p:spPr bwMode="auto">
          <a:xfrm>
            <a:off x="0" y="6270625"/>
            <a:ext cx="91440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7" descr="EBSCO_PMS294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213" y="6513513"/>
            <a:ext cx="63341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09625" y="6470650"/>
            <a:ext cx="12128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  <p:pic>
        <p:nvPicPr>
          <p:cNvPr id="8198" name="Picture 2" descr="web graphic.eps"/>
          <p:cNvPicPr>
            <a:picLocks/>
          </p:cNvPicPr>
          <p:nvPr userDrawn="1"/>
        </p:nvPicPr>
        <p:blipFill>
          <a:blip r:embed="rId7" cstate="print"/>
          <a:srcRect l="68687" t="52225" b="21190"/>
          <a:stretch>
            <a:fillRect/>
          </a:stretch>
        </p:blipFill>
        <p:spPr bwMode="auto">
          <a:xfrm>
            <a:off x="0" y="0"/>
            <a:ext cx="11398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4" descr="EBSCO logo_PANTONE 294.eps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31113" y="6248400"/>
            <a:ext cx="13430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735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9025" indent="-17462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574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718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290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19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7" name="Picture 6" descr="Screen shot 2013-02-04 at 12.56.36 PM.png"/>
          <p:cNvPicPr>
            <a:picLocks noChangeAspect="1"/>
          </p:cNvPicPr>
          <p:nvPr/>
        </p:nvPicPr>
        <p:blipFill>
          <a:blip r:embed="rId6" cstate="print"/>
          <a:srcRect l="7448" r="8180" b="40030"/>
          <a:stretch>
            <a:fillRect/>
          </a:stretch>
        </p:blipFill>
        <p:spPr>
          <a:xfrm>
            <a:off x="0" y="6269924"/>
            <a:ext cx="9144000" cy="243715"/>
          </a:xfrm>
          <a:prstGeom prst="rect">
            <a:avLst/>
          </a:prstGeom>
        </p:spPr>
      </p:pic>
      <p:pic>
        <p:nvPicPr>
          <p:cNvPr id="8" name="Picture 7" descr="EBSCO_PMS29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340" y="6513639"/>
            <a:ext cx="633076" cy="221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416" y="6470591"/>
            <a:ext cx="1213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928" r:id="rId4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0">
          <a:solidFill>
            <a:srgbClr val="376092"/>
          </a:solidFill>
          <a:latin typeface="Georg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2383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9025" indent="-174625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002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574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718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290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7"/>
          <a:stretch/>
        </p:blipFill>
        <p:spPr>
          <a:xfrm>
            <a:off x="378" y="6400800"/>
            <a:ext cx="9143244" cy="45691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4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Content Placeholder 19" descr="EIS Logo_CMYK_Vertical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8033658" y="6408689"/>
            <a:ext cx="932254" cy="32786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2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373737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Content Placeholder 19" descr="EIS Logo_CMYK_Vertical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8033658" y="6408689"/>
            <a:ext cx="932254" cy="32786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6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373737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Content Placeholder 19" descr="EIS Logo_CMYK_Vertical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8033658" y="6408689"/>
            <a:ext cx="932254" cy="32786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7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373737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19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7" name="Picture 6" descr="Screen shot 2013-02-04 at 12.56.36 PM.png"/>
          <p:cNvPicPr>
            <a:picLocks noChangeAspect="1"/>
          </p:cNvPicPr>
          <p:nvPr/>
        </p:nvPicPr>
        <p:blipFill>
          <a:blip r:embed="rId6" cstate="print"/>
          <a:srcRect l="7448" r="8180" b="40030"/>
          <a:stretch>
            <a:fillRect/>
          </a:stretch>
        </p:blipFill>
        <p:spPr>
          <a:xfrm>
            <a:off x="0" y="6269924"/>
            <a:ext cx="9144000" cy="243715"/>
          </a:xfrm>
          <a:prstGeom prst="rect">
            <a:avLst/>
          </a:prstGeom>
        </p:spPr>
      </p:pic>
      <p:pic>
        <p:nvPicPr>
          <p:cNvPr id="8" name="Picture 7" descr="EBSCO_PMS29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340" y="6513639"/>
            <a:ext cx="633076" cy="221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416" y="6470591"/>
            <a:ext cx="1213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</p:spTree>
    <p:extLst>
      <p:ext uri="{BB962C8B-B14F-4D97-AF65-F5344CB8AC3E}">
        <p14:creationId xmlns:p14="http://schemas.microsoft.com/office/powerpoint/2010/main" val="422759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0">
          <a:solidFill>
            <a:srgbClr val="376092"/>
          </a:solidFill>
          <a:latin typeface="Georg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2383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9025" indent="-174625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002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574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718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290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19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2051" name="Picture 6" descr="Screen shot 2013-02-04 at 12.56.36 PM.png"/>
          <p:cNvPicPr>
            <a:picLocks noChangeAspect="1"/>
          </p:cNvPicPr>
          <p:nvPr/>
        </p:nvPicPr>
        <p:blipFill>
          <a:blip r:embed="rId4" cstate="print"/>
          <a:srcRect l="7448" r="8180" b="40030"/>
          <a:stretch>
            <a:fillRect/>
          </a:stretch>
        </p:blipFill>
        <p:spPr bwMode="auto">
          <a:xfrm>
            <a:off x="0" y="6270625"/>
            <a:ext cx="91440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7" descr="EBSCO_PMS29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213" y="6513513"/>
            <a:ext cx="63341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09625" y="6470650"/>
            <a:ext cx="12128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2383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9025" indent="-174625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00250" indent="-1714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574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718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290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19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7" name="Picture 6" descr="Screen shot 2013-02-04 at 12.56.36 PM.png"/>
          <p:cNvPicPr>
            <a:picLocks noChangeAspect="1"/>
          </p:cNvPicPr>
          <p:nvPr/>
        </p:nvPicPr>
        <p:blipFill>
          <a:blip r:embed="rId7" cstate="print"/>
          <a:srcRect l="7448" r="8180" b="40030"/>
          <a:stretch>
            <a:fillRect/>
          </a:stretch>
        </p:blipFill>
        <p:spPr bwMode="auto">
          <a:xfrm>
            <a:off x="0" y="6270625"/>
            <a:ext cx="91440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7" descr="EBSCO_PMS294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213" y="6513513"/>
            <a:ext cx="63341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09625" y="6470650"/>
            <a:ext cx="12128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9025" indent="-17462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574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718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290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19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7" name="Picture 6" descr="Screen shot 2013-02-04 at 12.56.36 PM.png"/>
          <p:cNvPicPr>
            <a:picLocks noChangeAspect="1"/>
          </p:cNvPicPr>
          <p:nvPr/>
        </p:nvPicPr>
        <p:blipFill>
          <a:blip r:embed="rId5" cstate="print"/>
          <a:srcRect l="7448" r="8180" b="40030"/>
          <a:stretch>
            <a:fillRect/>
          </a:stretch>
        </p:blipFill>
        <p:spPr>
          <a:xfrm>
            <a:off x="0" y="6269924"/>
            <a:ext cx="9144000" cy="243715"/>
          </a:xfrm>
          <a:prstGeom prst="rect">
            <a:avLst/>
          </a:prstGeom>
        </p:spPr>
      </p:pic>
      <p:pic>
        <p:nvPicPr>
          <p:cNvPr id="8" name="Picture 7" descr="EBSCO_PMS29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340" y="6513639"/>
            <a:ext cx="633076" cy="221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416" y="6470591"/>
            <a:ext cx="1213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4" r:id="rId3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0">
          <a:solidFill>
            <a:srgbClr val="376092"/>
          </a:solidFill>
          <a:latin typeface="Georg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2383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9025" indent="-174625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002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574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718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290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19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7171" name="Picture 6" descr="Screen shot 2013-02-04 at 12.56.36 PM.png"/>
          <p:cNvPicPr>
            <a:picLocks noChangeAspect="1"/>
          </p:cNvPicPr>
          <p:nvPr/>
        </p:nvPicPr>
        <p:blipFill>
          <a:blip r:embed="rId4" cstate="print"/>
          <a:srcRect l="7448" r="8180" b="40030"/>
          <a:stretch>
            <a:fillRect/>
          </a:stretch>
        </p:blipFill>
        <p:spPr bwMode="auto">
          <a:xfrm>
            <a:off x="0" y="6270625"/>
            <a:ext cx="91440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EBSCO_PMS29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213" y="6513513"/>
            <a:ext cx="63341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09625" y="6470650"/>
            <a:ext cx="12128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2383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9025" indent="-174625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00250" indent="-1714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574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718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290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3-02-04 at 12.56.36 PM.png"/>
          <p:cNvPicPr>
            <a:picLocks noChangeAspect="1"/>
          </p:cNvPicPr>
          <p:nvPr/>
        </p:nvPicPr>
        <p:blipFill>
          <a:blip r:embed="rId13" cstate="print"/>
          <a:srcRect l="7448" r="8180" b="40030"/>
          <a:stretch>
            <a:fillRect/>
          </a:stretch>
        </p:blipFill>
        <p:spPr>
          <a:xfrm>
            <a:off x="0" y="6269924"/>
            <a:ext cx="9144000" cy="243715"/>
          </a:xfrm>
          <a:prstGeom prst="rect">
            <a:avLst/>
          </a:prstGeom>
        </p:spPr>
      </p:pic>
      <p:pic>
        <p:nvPicPr>
          <p:cNvPr id="9" name="Picture 8" descr="EBSCO_PMS29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6340" y="6513639"/>
            <a:ext cx="633076" cy="221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9416" y="6470591"/>
            <a:ext cx="1213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err="1">
                <a:solidFill>
                  <a:srgbClr val="376092"/>
                </a:solidFill>
              </a:rPr>
              <a:t>www.ebsco.com</a:t>
            </a:r>
            <a:endParaRPr lang="en-US" sz="1200" dirty="0">
              <a:solidFill>
                <a:srgbClr val="376092"/>
              </a:solidFill>
            </a:endParaRPr>
          </a:p>
        </p:txBody>
      </p:sp>
      <p:pic>
        <p:nvPicPr>
          <p:cNvPr id="11" name="Picture 10" descr="Screen shot 2013-02-04 at 12.56.36 PM.png"/>
          <p:cNvPicPr>
            <a:picLocks noChangeAspect="1"/>
          </p:cNvPicPr>
          <p:nvPr/>
        </p:nvPicPr>
        <p:blipFill>
          <a:blip r:embed="rId13" cstate="print"/>
          <a:srcRect l="8180" r="7448"/>
          <a:stretch>
            <a:fillRect/>
          </a:stretch>
        </p:blipFill>
        <p:spPr>
          <a:xfrm rot="10800000">
            <a:off x="1" y="0"/>
            <a:ext cx="9143999" cy="4064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M:\Creative Services\Templates\PPTs\EBSCO Health PPT Templates\EBSCO Health PPT Templates_PNGs\EBSCOHealth_PPT_Template.png"/>
          <p:cNvPicPr>
            <a:picLocks noChangeAspect="1" noChangeArrowheads="1"/>
          </p:cNvPicPr>
          <p:nvPr userDrawn="1"/>
        </p:nvPicPr>
        <p:blipFill>
          <a:blip r:embed="rId6" cstate="print"/>
          <a:srcRect b="77778"/>
          <a:stretch>
            <a:fillRect/>
          </a:stretch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3" descr="M:\Creative Services\Templates\PPTs\EBSCO Health PPT Templates\EBSCO Health PPT Templates_PNGs\EBSCOHealth_PPT_Template.png"/>
          <p:cNvPicPr>
            <a:picLocks noChangeAspect="1" noChangeArrowheads="1"/>
          </p:cNvPicPr>
          <p:nvPr userDrawn="1"/>
        </p:nvPicPr>
        <p:blipFill>
          <a:blip r:embed="rId6" cstate="print"/>
          <a:srcRect t="89999" b="1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210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M:\Creative Services\Templates\PPTs\EBSCO Health PPT Templates\EBSCO Health PPT Templates_PNGs\MEDLINE Complete_PPT_Template.png"/>
          <p:cNvPicPr>
            <a:picLocks noChangeAspect="1" noChangeArrowheads="1"/>
          </p:cNvPicPr>
          <p:nvPr userDrawn="1"/>
        </p:nvPicPr>
        <p:blipFill>
          <a:blip r:embed="rId9" cstate="print"/>
          <a:srcRect t="91111"/>
          <a:stretch>
            <a:fillRect/>
          </a:stretch>
        </p:blipFill>
        <p:spPr bwMode="auto">
          <a:xfrm>
            <a:off x="0" y="6248400"/>
            <a:ext cx="9144001" cy="609601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650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0.xml"/><Relationship Id="rId1" Type="http://schemas.openxmlformats.org/officeDocument/2006/relationships/themeOverride" Target="../theme/themeOverr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6.jpeg"/><Relationship Id="rId12" Type="http://schemas.openxmlformats.org/officeDocument/2006/relationships/image" Target="../media/image91.png"/><Relationship Id="rId2" Type="http://schemas.openxmlformats.org/officeDocument/2006/relationships/slideLayout" Target="../slideLayouts/slideLayout12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5.png"/><Relationship Id="rId11" Type="http://schemas.openxmlformats.org/officeDocument/2006/relationships/image" Target="../media/image90.jpeg"/><Relationship Id="rId5" Type="http://schemas.openxmlformats.org/officeDocument/2006/relationships/image" Target="../media/image84.png"/><Relationship Id="rId10" Type="http://schemas.openxmlformats.org/officeDocument/2006/relationships/image" Target="../media/image89.jpe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3" Type="http://schemas.openxmlformats.org/officeDocument/2006/relationships/image" Target="../media/image26.png"/><Relationship Id="rId21" Type="http://schemas.openxmlformats.org/officeDocument/2006/relationships/image" Target="../media/image44.jpe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jpe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3657600"/>
            <a:ext cx="9144000" cy="1338069"/>
          </a:xfrm>
        </p:spPr>
        <p:txBody>
          <a:bodyPr/>
          <a:lstStyle/>
          <a:p>
            <a:r>
              <a:rPr lang="ru-RU" sz="3600" b="1" dirty="0"/>
              <a:t>EBSCO Discovery Service </a:t>
            </a:r>
            <a:r>
              <a:rPr lang="ru-RU" sz="3600" dirty="0" smtClean="0"/>
              <a:t>–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3600" dirty="0" smtClean="0"/>
              <a:t>поиск </a:t>
            </a:r>
            <a:r>
              <a:rPr lang="ru-RU" sz="3600" dirty="0"/>
              <a:t>информации в XXI веке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5118914"/>
            <a:ext cx="563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994525" algn="l"/>
              </a:tabLst>
            </a:pPr>
            <a:r>
              <a:rPr lang="ru-RU" dirty="0" smtClean="0">
                <a:solidFill>
                  <a:srgbClr val="376092"/>
                </a:solidFill>
                <a:latin typeface="Georgia" pitchFamily="18" charset="0"/>
              </a:rPr>
              <a:t>Тамила Миркамалова</a:t>
            </a:r>
            <a:endParaRPr lang="en-US" dirty="0">
              <a:solidFill>
                <a:srgbClr val="376092"/>
              </a:solidFill>
              <a:latin typeface="Georgia" pitchFamily="18" charset="0"/>
            </a:endParaRPr>
          </a:p>
          <a:p>
            <a:pPr>
              <a:tabLst>
                <a:tab pos="6994525" algn="l"/>
              </a:tabLst>
            </a:pPr>
            <a:r>
              <a:rPr lang="en-US" dirty="0">
                <a:solidFill>
                  <a:srgbClr val="376092"/>
                </a:solidFill>
                <a:latin typeface="Georgia" pitchFamily="18" charset="0"/>
              </a:rPr>
              <a:t>EBSCO Information Services</a:t>
            </a:r>
          </a:p>
          <a:p>
            <a:pPr>
              <a:tabLst>
                <a:tab pos="6994525" algn="l"/>
              </a:tabLst>
            </a:pPr>
            <a:r>
              <a:rPr lang="ru-RU" dirty="0" smtClean="0">
                <a:solidFill>
                  <a:srgbClr val="376092"/>
                </a:solidFill>
                <a:latin typeface="Georgia" pitchFamily="18" charset="0"/>
              </a:rPr>
              <a:t>Специалист по тренингам </a:t>
            </a:r>
          </a:p>
          <a:p>
            <a:pPr>
              <a:tabLst>
                <a:tab pos="6994525" algn="l"/>
              </a:tabLst>
            </a:pPr>
            <a:r>
              <a:rPr lang="ru-RU" dirty="0" smtClean="0">
                <a:solidFill>
                  <a:srgbClr val="376092"/>
                </a:solidFill>
                <a:latin typeface="Georgia" pitchFamily="18" charset="0"/>
              </a:rPr>
              <a:t>В России и СНГ</a:t>
            </a:r>
            <a:endParaRPr lang="en-US" dirty="0">
              <a:solidFill>
                <a:srgbClr val="376092"/>
              </a:solidFill>
              <a:latin typeface="Georgia" pitchFamily="18" charset="0"/>
            </a:endParaRPr>
          </a:p>
          <a:p>
            <a:pPr>
              <a:tabLst>
                <a:tab pos="6994525" algn="l"/>
              </a:tabLst>
            </a:pPr>
            <a:r>
              <a:rPr lang="ru-RU" dirty="0" smtClean="0">
                <a:solidFill>
                  <a:srgbClr val="376092"/>
                </a:solidFill>
                <a:latin typeface="Georgia" pitchFamily="18" charset="0"/>
              </a:rPr>
              <a:t>Тел</a:t>
            </a:r>
            <a:r>
              <a:rPr lang="en-US" dirty="0" smtClean="0">
                <a:solidFill>
                  <a:srgbClr val="376092"/>
                </a:solidFill>
                <a:latin typeface="Georgia" pitchFamily="18" charset="0"/>
              </a:rPr>
              <a:t>: </a:t>
            </a:r>
            <a:r>
              <a:rPr lang="en-US" dirty="0">
                <a:solidFill>
                  <a:srgbClr val="376092"/>
                </a:solidFill>
                <a:latin typeface="Georgia" pitchFamily="18" charset="0"/>
              </a:rPr>
              <a:t>+ 420 234 700 600</a:t>
            </a:r>
          </a:p>
          <a:p>
            <a:pPr>
              <a:tabLst>
                <a:tab pos="6994525" algn="l"/>
              </a:tabLst>
            </a:pPr>
            <a:r>
              <a:rPr lang="en-US" dirty="0" smtClean="0">
                <a:solidFill>
                  <a:srgbClr val="376092"/>
                </a:solidFill>
                <a:latin typeface="Georgia" pitchFamily="18" charset="0"/>
              </a:rPr>
              <a:t>tmirkamalova@ebsco.com</a:t>
            </a:r>
            <a:endParaRPr lang="en-US" sz="2400" dirty="0">
              <a:solidFill>
                <a:srgbClr val="376092"/>
              </a:solidFill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532" y="62689"/>
            <a:ext cx="6019800" cy="325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7150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658" name="Rectangle 2"/>
          <p:cNvSpPr>
            <a:spLocks noChangeArrowheads="1"/>
          </p:cNvSpPr>
          <p:nvPr/>
        </p:nvSpPr>
        <p:spPr bwMode="auto">
          <a:xfrm>
            <a:off x="609600" y="2238375"/>
            <a:ext cx="7848600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3038" indent="-173038" fontAlgn="base">
              <a:spcBef>
                <a:spcPct val="20000"/>
              </a:spcBef>
              <a:spcAft>
                <a:spcPct val="0"/>
              </a:spcAft>
              <a:buFontTx/>
              <a:buChar char="•"/>
              <a:tabLst>
                <a:tab pos="854075" algn="l"/>
              </a:tabLst>
            </a:pPr>
            <a:r>
              <a:rPr lang="ru-RU" dirty="0" smtClean="0">
                <a:solidFill>
                  <a:srgbClr val="000000"/>
                </a:solidFill>
                <a:latin typeface="Georgia" pitchFamily="18" charset="0"/>
              </a:rPr>
              <a:t>Покрывает все аспекты влияния человека на окружающую среду. </a:t>
            </a:r>
            <a:endParaRPr lang="en-US" dirty="0" smtClean="0">
              <a:solidFill>
                <a:srgbClr val="000000"/>
              </a:solidFill>
              <a:latin typeface="Georgia" pitchFamily="18" charset="0"/>
            </a:endParaRP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tabLst>
                <a:tab pos="854075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Georgia" pitchFamily="18" charset="0"/>
              </a:rPr>
              <a:t>Тематика</a:t>
            </a:r>
            <a:endParaRPr lang="en-US" b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173038" indent="-173038" fontAlgn="base">
              <a:spcBef>
                <a:spcPct val="20000"/>
              </a:spcBef>
              <a:spcAft>
                <a:spcPct val="0"/>
              </a:spcAft>
              <a:buFontTx/>
              <a:buChar char="•"/>
              <a:tabLst>
                <a:tab pos="854075" algn="l"/>
              </a:tabLst>
            </a:pPr>
            <a:endParaRPr lang="en-US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173038" indent="-173038" fontAlgn="base">
              <a:spcBef>
                <a:spcPct val="20000"/>
              </a:spcBef>
              <a:spcAft>
                <a:spcPct val="0"/>
              </a:spcAft>
              <a:buFontTx/>
              <a:buChar char="•"/>
              <a:tabLst>
                <a:tab pos="854075" algn="l"/>
              </a:tabLst>
            </a:pPr>
            <a:endParaRPr lang="en-US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173038" indent="-173038" fontAlgn="base">
              <a:spcBef>
                <a:spcPct val="20000"/>
              </a:spcBef>
              <a:spcAft>
                <a:spcPct val="0"/>
              </a:spcAft>
              <a:buFontTx/>
              <a:buChar char="•"/>
              <a:tabLst>
                <a:tab pos="854075" algn="l"/>
              </a:tabLst>
            </a:pPr>
            <a:endParaRPr lang="en-US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173038" indent="-173038" fontAlgn="base">
              <a:spcBef>
                <a:spcPct val="20000"/>
              </a:spcBef>
              <a:spcAft>
                <a:spcPct val="0"/>
              </a:spcAft>
              <a:buFontTx/>
              <a:buChar char="•"/>
              <a:tabLst>
                <a:tab pos="854075" algn="l"/>
              </a:tabLst>
            </a:pPr>
            <a:endParaRPr lang="en-US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173038" indent="-173038" fontAlgn="base">
              <a:spcBef>
                <a:spcPct val="20000"/>
              </a:spcBef>
              <a:spcAft>
                <a:spcPct val="0"/>
              </a:spcAft>
              <a:buFontTx/>
              <a:buChar char="•"/>
              <a:tabLst>
                <a:tab pos="854075" algn="l"/>
              </a:tabLst>
            </a:pPr>
            <a:endParaRPr lang="en-US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285750" indent="-285750" algn="just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54075" algn="l"/>
              </a:tabLst>
            </a:pPr>
            <a:r>
              <a:rPr lang="ru-RU" dirty="0" smtClean="0">
                <a:solidFill>
                  <a:srgbClr val="000000"/>
                </a:solidFill>
                <a:latin typeface="Georgia" pitchFamily="18" charset="0"/>
              </a:rPr>
              <a:t>База </a:t>
            </a:r>
            <a:r>
              <a:rPr lang="ru-RU" dirty="0">
                <a:solidFill>
                  <a:srgbClr val="000000"/>
                </a:solidFill>
                <a:latin typeface="Georgia" pitchFamily="18" charset="0"/>
              </a:rPr>
              <a:t>данных предоставляет предметный указатель и рефераты для приблизительно </a:t>
            </a:r>
            <a:r>
              <a:rPr lang="ru-RU" dirty="0" smtClean="0">
                <a:solidFill>
                  <a:srgbClr val="000000"/>
                </a:solidFill>
                <a:latin typeface="Georgia" pitchFamily="18" charset="0"/>
              </a:rPr>
              <a:t>850 000 записей</a:t>
            </a:r>
            <a:r>
              <a:rPr lang="ru-RU" dirty="0">
                <a:solidFill>
                  <a:srgbClr val="000000"/>
                </a:solidFill>
                <a:latin typeface="Georgia" pitchFamily="18" charset="0"/>
              </a:rPr>
              <a:t>, а также полного текста в открытом доступе для более чем </a:t>
            </a:r>
            <a:r>
              <a:rPr lang="ru-RU" dirty="0" smtClean="0">
                <a:solidFill>
                  <a:srgbClr val="000000"/>
                </a:solidFill>
                <a:latin typeface="Georgia" pitchFamily="18" charset="0"/>
              </a:rPr>
              <a:t>13 000 </a:t>
            </a:r>
            <a:r>
              <a:rPr lang="ru-RU" dirty="0">
                <a:solidFill>
                  <a:srgbClr val="000000"/>
                </a:solidFill>
                <a:latin typeface="Georgia" pitchFamily="18" charset="0"/>
              </a:rPr>
              <a:t>записей.</a:t>
            </a:r>
            <a:endParaRPr lang="en-US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3200400"/>
            <a:ext cx="7696200" cy="184665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28600" indent="-228600"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latin typeface="Georgia" pitchFamily="18" charset="0"/>
              </a:rPr>
              <a:t>Сельское хозяйство </a:t>
            </a:r>
            <a:endParaRPr lang="en-US" sz="1600" dirty="0">
              <a:solidFill>
                <a:srgbClr val="000000"/>
              </a:solidFill>
              <a:latin typeface="Georgia" pitchFamily="18" charset="0"/>
            </a:endParaRPr>
          </a:p>
          <a:p>
            <a:pPr marL="228600" indent="-228600"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latin typeface="Georgia" pitchFamily="18" charset="0"/>
              </a:rPr>
              <a:t>Образование</a:t>
            </a:r>
            <a:endParaRPr lang="en-US" sz="1600" dirty="0">
              <a:solidFill>
                <a:srgbClr val="000000"/>
              </a:solidFill>
              <a:latin typeface="Georgia" pitchFamily="18" charset="0"/>
            </a:endParaRPr>
          </a:p>
          <a:p>
            <a:pPr marL="228600" indent="-228600"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latin typeface="Georgia" pitchFamily="18" charset="0"/>
              </a:rPr>
              <a:t>Законодательство</a:t>
            </a:r>
            <a:endParaRPr lang="en-US" sz="1600" dirty="0">
              <a:solidFill>
                <a:srgbClr val="000000"/>
              </a:solidFill>
              <a:latin typeface="Georgia" pitchFamily="18" charset="0"/>
            </a:endParaRPr>
          </a:p>
          <a:p>
            <a:pPr marL="228600" indent="-228600"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latin typeface="Georgia" pitchFamily="18" charset="0"/>
              </a:rPr>
              <a:t>Глобальное изменение климата </a:t>
            </a:r>
          </a:p>
          <a:p>
            <a:pPr marL="228600" indent="-228600"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latin typeface="Georgia" pitchFamily="18" charset="0"/>
              </a:rPr>
              <a:t>Экология </a:t>
            </a:r>
          </a:p>
          <a:p>
            <a:pPr marL="228600" indent="-228600">
              <a:buFontTx/>
              <a:buChar char="-"/>
            </a:pPr>
            <a:endParaRPr lang="en-US" sz="1600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228600" indent="-228600">
              <a:buFontTx/>
              <a:buChar char="-"/>
            </a:pPr>
            <a:endParaRPr lang="ru-RU" sz="1600" dirty="0">
              <a:solidFill>
                <a:srgbClr val="000000"/>
              </a:solidFill>
              <a:latin typeface="Georgia" pitchFamily="18" charset="0"/>
            </a:endParaRPr>
          </a:p>
          <a:p>
            <a:pPr marL="228600" indent="-228600"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latin typeface="Georgia" pitchFamily="18" charset="0"/>
              </a:rPr>
              <a:t>Загрязнение окружающей среды</a:t>
            </a:r>
            <a:endParaRPr lang="en-US" sz="1600" dirty="0">
              <a:solidFill>
                <a:srgbClr val="000000"/>
              </a:solidFill>
              <a:latin typeface="Georgia" pitchFamily="18" charset="0"/>
            </a:endParaRPr>
          </a:p>
          <a:p>
            <a:pPr marL="228600" indent="-228600"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latin typeface="Georgia" pitchFamily="18" charset="0"/>
              </a:rPr>
              <a:t>Возобновляемые источники энергия </a:t>
            </a:r>
          </a:p>
          <a:p>
            <a:pPr marL="228600" indent="-228600"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latin typeface="Georgia" pitchFamily="18" charset="0"/>
              </a:rPr>
              <a:t>Переработка отходов</a:t>
            </a:r>
          </a:p>
          <a:p>
            <a:pPr marL="228600" indent="-228600"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latin typeface="Georgia" pitchFamily="18" charset="0"/>
              </a:rPr>
              <a:t>И многое другое </a:t>
            </a:r>
            <a:endParaRPr lang="en-US" sz="16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251908" name="Picture 4" descr="Product banner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32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48455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914400"/>
            <a:ext cx="9144000" cy="762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376092"/>
                </a:solidFill>
                <a:latin typeface="Georgia" pitchFamily="18" charset="0"/>
              </a:rPr>
              <a:t>d</a:t>
            </a:r>
            <a:endParaRPr lang="en-US" sz="3600" kern="0" dirty="0">
              <a:solidFill>
                <a:srgbClr val="376092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133600"/>
            <a:ext cx="8229600" cy="4221163"/>
          </a:xfrm>
          <a:prstGeom prst="rect">
            <a:avLst/>
          </a:prstGeom>
        </p:spPr>
        <p:txBody>
          <a:bodyPr/>
          <a:lstStyle/>
          <a:p>
            <a:pPr marL="176213" indent="-17621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400" kern="0" dirty="0">
              <a:solidFill>
                <a:srgbClr val="000000"/>
              </a:solidFill>
            </a:endParaRPr>
          </a:p>
          <a:p>
            <a:pPr marL="176213" indent="-176213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dirty="0">
                <a:solidFill>
                  <a:srgbClr val="000000"/>
                </a:solidFill>
                <a:latin typeface="Georgia" pitchFamily="18" charset="0"/>
              </a:rPr>
              <a:t>База данных </a:t>
            </a:r>
            <a:r>
              <a:rPr lang="cs-CZ" dirty="0">
                <a:solidFill>
                  <a:srgbClr val="000000"/>
                </a:solidFill>
                <a:latin typeface="Georgia" pitchFamily="18" charset="0"/>
              </a:rPr>
              <a:t>ERIC (Education Resource Information Center), </a:t>
            </a:r>
            <a:r>
              <a:rPr lang="ru-RU" dirty="0">
                <a:solidFill>
                  <a:srgbClr val="000000"/>
                </a:solidFill>
                <a:latin typeface="Georgia" pitchFamily="18" charset="0"/>
              </a:rPr>
              <a:t>обеспечивающая доступ к образовательным изданиям и ресурсам, содержит более </a:t>
            </a:r>
            <a:r>
              <a:rPr lang="ru-RU" b="1" dirty="0" smtClean="0">
                <a:solidFill>
                  <a:srgbClr val="000000"/>
                </a:solidFill>
                <a:latin typeface="Georgia" pitchFamily="18" charset="0"/>
              </a:rPr>
              <a:t>1,5 </a:t>
            </a:r>
            <a:r>
              <a:rPr lang="ru-RU" b="1" dirty="0">
                <a:solidFill>
                  <a:srgbClr val="000000"/>
                </a:solidFill>
                <a:latin typeface="Georgia" pitchFamily="18" charset="0"/>
              </a:rPr>
              <a:t>млн </a:t>
            </a:r>
            <a:r>
              <a:rPr lang="ru-RU" dirty="0">
                <a:solidFill>
                  <a:srgbClr val="000000"/>
                </a:solidFill>
                <a:latin typeface="Georgia" pitchFamily="18" charset="0"/>
              </a:rPr>
              <a:t>записей.  </a:t>
            </a:r>
            <a:endParaRPr lang="ru-RU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176213" indent="-176213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dirty="0">
              <a:solidFill>
                <a:srgbClr val="000000"/>
              </a:solidFill>
              <a:latin typeface="Georgia" pitchFamily="18" charset="0"/>
            </a:endParaRPr>
          </a:p>
          <a:p>
            <a:pPr marL="176213" indent="-176213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dirty="0">
                <a:solidFill>
                  <a:srgbClr val="000000"/>
                </a:solidFill>
                <a:latin typeface="Georgia" pitchFamily="18" charset="0"/>
              </a:rPr>
              <a:t>Более </a:t>
            </a:r>
            <a:r>
              <a:rPr lang="ru-RU" dirty="0" smtClean="0">
                <a:solidFill>
                  <a:srgbClr val="000000"/>
                </a:solidFill>
                <a:latin typeface="Georgia" pitchFamily="18" charset="0"/>
              </a:rPr>
              <a:t>631 000 </a:t>
            </a:r>
            <a:r>
              <a:rPr lang="ru-RU" dirty="0">
                <a:solidFill>
                  <a:srgbClr val="000000"/>
                </a:solidFill>
                <a:latin typeface="Georgia" pitchFamily="18" charset="0"/>
              </a:rPr>
              <a:t>полнотекстовых </a:t>
            </a:r>
            <a:r>
              <a:rPr lang="ru-RU" dirty="0" smtClean="0">
                <a:solidFill>
                  <a:srgbClr val="000000"/>
                </a:solidFill>
                <a:latin typeface="Georgia" pitchFamily="18" charset="0"/>
              </a:rPr>
              <a:t>документов</a:t>
            </a:r>
          </a:p>
          <a:p>
            <a:pPr marL="176213" indent="-176213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dirty="0">
              <a:solidFill>
                <a:srgbClr val="000000"/>
              </a:solidFill>
              <a:latin typeface="Georgia" pitchFamily="18" charset="0"/>
            </a:endParaRPr>
          </a:p>
          <a:p>
            <a:pPr marL="176213" indent="-176213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dirty="0">
                <a:solidFill>
                  <a:srgbClr val="000000"/>
                </a:solidFill>
                <a:latin typeface="Georgia" pitchFamily="18" charset="0"/>
              </a:rPr>
              <a:t>Глубина покрытия с </a:t>
            </a:r>
            <a:r>
              <a:rPr lang="ru-RU" b="1" dirty="0">
                <a:solidFill>
                  <a:srgbClr val="000000"/>
                </a:solidFill>
                <a:latin typeface="Georgia" pitchFamily="18" charset="0"/>
              </a:rPr>
              <a:t>1966 года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200" kern="0" dirty="0">
              <a:solidFill>
                <a:srgbClr val="000000"/>
              </a:solidFill>
            </a:endParaRPr>
          </a:p>
        </p:txBody>
      </p:sp>
      <p:pic>
        <p:nvPicPr>
          <p:cNvPr id="235522" name="Picture 2" descr="Product banner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32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121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Popis</a:t>
            </a:r>
            <a:r>
              <a:rPr lang="en-US" dirty="0" smtClean="0"/>
              <a:t> </a:t>
            </a:r>
            <a:r>
              <a:rPr lang="en-US" dirty="0" err="1" smtClean="0"/>
              <a:t>datab</a:t>
            </a:r>
            <a:r>
              <a:rPr lang="cs-CZ" dirty="0" smtClean="0"/>
              <a:t>áze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763963"/>
          </a:xfrm>
        </p:spPr>
        <p:txBody>
          <a:bodyPr/>
          <a:lstStyle/>
          <a:p>
            <a:pPr algn="just"/>
            <a:r>
              <a:rPr lang="ru-RU" sz="1800" kern="1200" dirty="0"/>
              <a:t>Многопрофильная база данных, созданная специально для публичных библиотек, содержит полные тексты более чем </a:t>
            </a:r>
            <a:r>
              <a:rPr lang="ru-RU" sz="1800" b="1" kern="1200" dirty="0"/>
              <a:t>1 </a:t>
            </a:r>
            <a:r>
              <a:rPr lang="ru-RU" sz="1800" b="1" kern="1200" dirty="0" smtClean="0"/>
              <a:t>600 </a:t>
            </a:r>
            <a:r>
              <a:rPr lang="ru-RU" sz="1800" kern="1200" dirty="0"/>
              <a:t>изданий общей направленности за период </a:t>
            </a:r>
            <a:r>
              <a:rPr lang="ru-RU" sz="1800" b="1" kern="1200" dirty="0"/>
              <a:t>с 1975 </a:t>
            </a:r>
            <a:r>
              <a:rPr lang="ru-RU" sz="1800" b="1" kern="1200" dirty="0" smtClean="0"/>
              <a:t>года</a:t>
            </a:r>
            <a:r>
              <a:rPr lang="ru-RU" sz="1800" kern="1200" dirty="0" smtClean="0"/>
              <a:t> </a:t>
            </a:r>
            <a:r>
              <a:rPr lang="ru-RU" sz="1800" kern="1200" dirty="0"/>
              <a:t>по настоящее время. </a:t>
            </a:r>
            <a:endParaRPr lang="ru-RU" sz="1800" kern="1200" dirty="0" smtClean="0"/>
          </a:p>
          <a:p>
            <a:pPr algn="just"/>
            <a:endParaRPr lang="ru-RU" sz="1800" kern="1200" dirty="0" smtClean="0"/>
          </a:p>
          <a:p>
            <a:pPr algn="just"/>
            <a:r>
              <a:rPr lang="ru-RU" sz="1800" kern="1200" dirty="0" smtClean="0"/>
              <a:t>Охватывает </a:t>
            </a:r>
            <a:r>
              <a:rPr lang="ru-RU" sz="1800" kern="1200" dirty="0"/>
              <a:t>практически все предметные области общей </a:t>
            </a:r>
            <a:r>
              <a:rPr lang="ru-RU" sz="1800" kern="1200" dirty="0" smtClean="0"/>
              <a:t>направленности.</a:t>
            </a:r>
          </a:p>
          <a:p>
            <a:pPr algn="just"/>
            <a:endParaRPr lang="ru-RU" sz="1800" kern="1200" dirty="0" smtClean="0"/>
          </a:p>
          <a:p>
            <a:pPr algn="just"/>
            <a:r>
              <a:rPr lang="ru-RU" sz="1800" kern="1200" dirty="0" smtClean="0"/>
              <a:t>MasterFILE </a:t>
            </a:r>
            <a:r>
              <a:rPr lang="ru-RU" sz="1800" kern="1200" dirty="0"/>
              <a:t>Premier содержит также полные тексты около 500 справочников, </a:t>
            </a:r>
            <a:r>
              <a:rPr lang="ru-RU" sz="1800" kern="1200" dirty="0" smtClean="0"/>
              <a:t>73 000 </a:t>
            </a:r>
            <a:r>
              <a:rPr lang="ru-RU" sz="1800" kern="1200" dirty="0"/>
              <a:t>документов-первоисточников и коллекцию изображений, насчитывающую </a:t>
            </a:r>
            <a:r>
              <a:rPr lang="ru-RU" sz="1800" kern="1200" dirty="0" smtClean="0"/>
              <a:t>1,4 миллиона фотографий</a:t>
            </a:r>
            <a:r>
              <a:rPr lang="ru-RU" sz="1800" kern="1200" dirty="0"/>
              <a:t>, карт и флагов. </a:t>
            </a:r>
            <a:endParaRPr lang="en-US" sz="1800" kern="1200" dirty="0"/>
          </a:p>
        </p:txBody>
      </p:sp>
      <p:pic>
        <p:nvPicPr>
          <p:cNvPr id="1026" name="Picture 2" descr="Product banner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32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54317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8608"/>
            <a:ext cx="8229600" cy="3745992"/>
          </a:xfrm>
          <a:noFill/>
        </p:spPr>
        <p:txBody>
          <a:bodyPr/>
          <a:lstStyle/>
          <a:p>
            <a:pPr algn="just"/>
            <a:r>
              <a:rPr lang="ru-RU" sz="1800" kern="1200" dirty="0"/>
              <a:t>База данных </a:t>
            </a:r>
            <a:r>
              <a:rPr lang="ru-RU" sz="1800" i="1" kern="1200" dirty="0"/>
              <a:t>Library, Information Science &amp; Technology Abstracts (LISTA) </a:t>
            </a:r>
            <a:r>
              <a:rPr lang="ru-RU" sz="1800" kern="1200" dirty="0"/>
              <a:t>включает указатель более чем </a:t>
            </a:r>
            <a:r>
              <a:rPr lang="ru-RU" sz="1800" b="1" kern="1200" dirty="0" smtClean="0"/>
              <a:t>600</a:t>
            </a:r>
            <a:r>
              <a:rPr lang="ru-RU" sz="1800" kern="1200" dirty="0" smtClean="0"/>
              <a:t> </a:t>
            </a:r>
            <a:r>
              <a:rPr lang="ru-RU" sz="1800" kern="1200" dirty="0"/>
              <a:t>основных журналов, примерно 50 приоритетных журналов и около 125 избранных журналов, а также книги, отчеты об исследованиях и труды конференций. </a:t>
            </a:r>
          </a:p>
          <a:p>
            <a:r>
              <a:rPr lang="ru-RU" sz="1800" kern="1200" dirty="0"/>
              <a:t>Глубина архива с середины 1960-х.</a:t>
            </a:r>
            <a:endParaRPr lang="cs-CZ" sz="1800" kern="1200" dirty="0"/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kern="1200" dirty="0"/>
              <a:t>Содержание:</a:t>
            </a:r>
          </a:p>
          <a:p>
            <a:endParaRPr lang="cs-CZ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929" cy="22098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85800" y="4800600"/>
          <a:ext cx="77724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1436"/>
                <a:gridCol w="4210964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Библиотечное дело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Классификация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Библиометрия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Каталогизирование </a:t>
                      </a:r>
                    </a:p>
                    <a:p>
                      <a:endParaRPr lang="cs-CZ" b="0" dirty="0">
                        <a:latin typeface="Georgia" panose="02040502050405020303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Онлайновый доступ к информации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Информационный менеджмент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и многие другие вопросы </a:t>
                      </a:r>
                    </a:p>
                    <a:p>
                      <a:endParaRPr lang="cs-CZ" b="0" dirty="0">
                        <a:latin typeface="Georgia" panose="02040502050405020303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325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" y="0"/>
            <a:ext cx="9147048" cy="22109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2819400"/>
            <a:ext cx="8305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База данных MEDLINE содержит обширную информацию по медицине, уходу за больными, стоматологии, ветеринарии, системе здравоохранения, доклиническим исследованиям и множестве других вопросов. </a:t>
            </a:r>
            <a:endParaRPr lang="ru-RU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endParaRPr lang="ru-RU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База 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MEDLINE была создана Национальной медицинской библиотекой и использует индексацию MeSH (Medical Subject Headings) </a:t>
            </a:r>
            <a:r>
              <a:rPr 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– Медицинские Предметные рубрики.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Глубина архива с 1809 года</a:t>
            </a:r>
            <a:endParaRPr lang="en-US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3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1" y="30480"/>
            <a:ext cx="9076695" cy="20269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2743200"/>
            <a:ext cx="886028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Представляет собой наиболее полный сборник данных по здравоохранению, доступных для библиотек во всем мире.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Включает различные области здравоохранения, такие как медицинские науки, питание, воспитание детей, спортивную медицину и общее здравоохранение.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В базе данных Health Source: Consumer Edition представлено около 80 полнотекстовых журналов, посвященных здравоохранению.</a:t>
            </a:r>
            <a:endParaRPr lang="en-US" dirty="0">
              <a:solidFill>
                <a:srgbClr val="000000"/>
              </a:solidFill>
              <a:latin typeface="Georgia" pitchFamily="18" charset="0"/>
            </a:endParaRPr>
          </a:p>
          <a:p>
            <a:endParaRPr lang="en-US" dirty="0">
              <a:solidFill>
                <a:srgbClr val="000000"/>
              </a:solidFill>
              <a:latin typeface="Georgia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orgia" pitchFamily="18" charset="0"/>
              </a:rPr>
              <a:t>    </a:t>
            </a:r>
          </a:p>
          <a:p>
            <a:endParaRPr 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593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16797"/>
            <a:ext cx="8229600" cy="4525963"/>
          </a:xfrm>
        </p:spPr>
        <p:txBody>
          <a:bodyPr/>
          <a:lstStyle/>
          <a:p>
            <a:pPr algn="just"/>
            <a:r>
              <a:rPr lang="ru-RU" sz="1750" kern="1200" dirty="0"/>
              <a:t>Предоставляет около </a:t>
            </a:r>
            <a:r>
              <a:rPr lang="ru-RU" sz="1750" b="1" kern="1200" dirty="0"/>
              <a:t>350</a:t>
            </a:r>
            <a:r>
              <a:rPr lang="ru-RU" sz="1750" kern="1200" dirty="0"/>
              <a:t> полнотекстовых научных журналов по многим медицинским дисциплинам.</a:t>
            </a:r>
          </a:p>
          <a:p>
            <a:pPr algn="just"/>
            <a:endParaRPr lang="ru-RU" sz="1750" kern="1200" dirty="0"/>
          </a:p>
          <a:p>
            <a:pPr algn="just"/>
            <a:r>
              <a:rPr lang="ru-RU" sz="1750" kern="1200" dirty="0"/>
              <a:t>Health Source: Nursing/Academic Edition также представляет ресурс AHFS Consumer Medication Information, в который включены </a:t>
            </a:r>
            <a:r>
              <a:rPr lang="ru-RU" sz="1750" b="1" kern="1200" dirty="0"/>
              <a:t>1300</a:t>
            </a:r>
            <a:r>
              <a:rPr lang="ru-RU" sz="1750" kern="1200" dirty="0"/>
              <a:t> инструкций по применению пациентами непатентованных лекарственных </a:t>
            </a:r>
            <a:r>
              <a:rPr lang="ru-RU" sz="1750" kern="1200" dirty="0" smtClean="0"/>
              <a:t>средств.</a:t>
            </a:r>
          </a:p>
          <a:p>
            <a:pPr algn="just"/>
            <a:endParaRPr lang="ru-RU" sz="1750" kern="1200" dirty="0"/>
          </a:p>
          <a:p>
            <a:pPr algn="just"/>
            <a:r>
              <a:rPr lang="ru-RU" sz="1750" kern="1200" dirty="0"/>
              <a:t>Изданный Американским обществом фармацевтов системы здравоохранения (AHFS) ресурс включает больше тысячи монографий с информацией по лекарственным средствам, изложенных понятным для потребителей языком. Ресурс вошел в десятку лауреатов национального конкурса среди изданий по просвещению потребителей, проводимого Министерством здравоохранения и социальных служб США. </a:t>
            </a:r>
            <a:endParaRPr lang="cs-CZ" sz="1750" kern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607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463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8001000" cy="2057400"/>
          </a:xfrm>
        </p:spPr>
        <p:txBody>
          <a:bodyPr/>
          <a:lstStyle/>
          <a:p>
            <a:r>
              <a:rPr lang="ru-RU" sz="4800" dirty="0" smtClean="0"/>
              <a:t>Что такое –</a:t>
            </a:r>
            <a:br>
              <a:rPr lang="ru-RU" sz="4800" dirty="0" smtClean="0"/>
            </a:br>
            <a:r>
              <a:rPr lang="cs-CZ" sz="4800" dirty="0"/>
              <a:t>EBSCO Discovery </a:t>
            </a:r>
            <a:r>
              <a:rPr lang="cs-CZ" sz="4800" dirty="0" smtClean="0"/>
              <a:t>Service</a:t>
            </a:r>
            <a:r>
              <a:rPr lang="en-US" sz="4800" dirty="0" smtClean="0"/>
              <a:t>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1832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ambria" pitchFamily="18" charset="0"/>
              </a:rPr>
              <a:t>Что такое </a:t>
            </a:r>
            <a:r>
              <a:rPr lang="en-US" i="1" dirty="0" smtClean="0">
                <a:latin typeface="Cambria" pitchFamily="18" charset="0"/>
              </a:rPr>
              <a:t>EBSCO Discovery Service</a:t>
            </a:r>
            <a:r>
              <a:rPr lang="en-US" dirty="0" smtClean="0">
                <a:latin typeface="Cambria" pitchFamily="18" charset="0"/>
              </a:rPr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54600"/>
          </a:xfrm>
        </p:spPr>
        <p:txBody>
          <a:bodyPr/>
          <a:lstStyle/>
          <a:p>
            <a:endParaRPr lang="en-US" sz="2400" dirty="0" smtClean="0">
              <a:latin typeface="Cambria" pitchFamily="18" charset="0"/>
            </a:endParaRPr>
          </a:p>
          <a:p>
            <a:r>
              <a:rPr lang="ru-RU" sz="2400" dirty="0" smtClean="0">
                <a:latin typeface="Cambria" pitchFamily="18" charset="0"/>
              </a:rPr>
              <a:t>Единое поисковое окно для поиска по всем коллекциям библиотеки (электронные и печатные издания)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2819400"/>
            <a:ext cx="6629400" cy="14773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buFontTx/>
              <a:buChar char="-"/>
            </a:pP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Научные журналы</a:t>
            </a:r>
            <a:endParaRPr lang="cs-CZ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Популярные журналы</a:t>
            </a:r>
            <a:endParaRPr lang="cs-CZ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Газеты</a:t>
            </a:r>
            <a:endParaRPr lang="cs-CZ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Книги</a:t>
            </a:r>
            <a:endParaRPr lang="cs-CZ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Библиотечный каталог </a:t>
            </a:r>
            <a:endParaRPr lang="cs-CZ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Электронные базы данных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Репозитарии</a:t>
            </a:r>
            <a:endParaRPr lang="cs-CZ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и многое другое</a:t>
            </a:r>
            <a:r>
              <a:rPr lang="cs-CZ" dirty="0" smtClean="0">
                <a:solidFill>
                  <a:srgbClr val="000000"/>
                </a:solidFill>
              </a:rPr>
              <a:t>...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3" descr="1_ch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4495800"/>
            <a:ext cx="48561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9626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457200"/>
            <a:ext cx="720979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i="1" dirty="0">
                <a:solidFill>
                  <a:srgbClr val="00B050"/>
                </a:solidFill>
                <a:latin typeface="Cambria" pitchFamily="18" charset="0"/>
              </a:rPr>
              <a:t>Самые релевантные</a:t>
            </a:r>
          </a:p>
          <a:p>
            <a:pPr algn="ctr"/>
            <a:endParaRPr lang="ru-RU" sz="4800" i="1" dirty="0" smtClean="0">
              <a:solidFill>
                <a:srgbClr val="34A69B"/>
              </a:solidFill>
              <a:latin typeface="Georgia"/>
              <a:ea typeface="ＭＳ Ｐゴシック" charset="-128"/>
              <a:cs typeface="Times New Roman" pitchFamily="18" charset="0"/>
            </a:endParaRPr>
          </a:p>
          <a:p>
            <a:pPr algn="ctr"/>
            <a:r>
              <a:rPr lang="ru-RU" sz="4800" i="1" dirty="0" smtClean="0">
                <a:solidFill>
                  <a:srgbClr val="34A69B"/>
                </a:solidFill>
                <a:latin typeface="Georgia"/>
                <a:ea typeface="ＭＳ Ｐゴシック" charset="-128"/>
                <a:cs typeface="Times New Roman" pitchFamily="18" charset="0"/>
              </a:rPr>
              <a:t> </a:t>
            </a:r>
            <a:r>
              <a:rPr lang="ru-RU" sz="4800" dirty="0" smtClean="0">
                <a:solidFill>
                  <a:srgbClr val="0070C0"/>
                </a:solidFill>
                <a:latin typeface="Georgia"/>
                <a:ea typeface="ＭＳ Ｐゴシック" charset="-128"/>
                <a:cs typeface="Times New Roman" pitchFamily="18" charset="0"/>
              </a:rPr>
              <a:t>результаты должны</a:t>
            </a:r>
          </a:p>
          <a:p>
            <a:pPr algn="ctr"/>
            <a:endParaRPr lang="ru-RU" sz="4800" dirty="0">
              <a:solidFill>
                <a:srgbClr val="0070C0"/>
              </a:solidFill>
              <a:latin typeface="Georgia"/>
              <a:ea typeface="ＭＳ Ｐゴシック" charset="-128"/>
              <a:cs typeface="Times New Roman" pitchFamily="18" charset="0"/>
            </a:endParaRPr>
          </a:p>
          <a:p>
            <a:pPr algn="ctr"/>
            <a:r>
              <a:rPr lang="ru-RU" sz="4800" dirty="0" smtClean="0">
                <a:solidFill>
                  <a:srgbClr val="0070C0"/>
                </a:solidFill>
                <a:latin typeface="Georgia"/>
                <a:ea typeface="ＭＳ Ｐゴシック" charset="-128"/>
                <a:cs typeface="Times New Roman" pitchFamily="18" charset="0"/>
              </a:rPr>
              <a:t> быть</a:t>
            </a:r>
            <a:r>
              <a:rPr lang="ru-RU" sz="4800" dirty="0" smtClean="0">
                <a:solidFill>
                  <a:srgbClr val="34A69B"/>
                </a:solidFill>
                <a:latin typeface="Georgia"/>
                <a:ea typeface="ＭＳ Ｐゴシック" charset="-128"/>
                <a:cs typeface="Times New Roman" pitchFamily="18" charset="0"/>
              </a:rPr>
              <a:t> </a:t>
            </a:r>
            <a:r>
              <a:rPr lang="ru-RU" sz="5400" i="1" dirty="0">
                <a:solidFill>
                  <a:srgbClr val="00B050"/>
                </a:solidFill>
                <a:latin typeface="Cambria" pitchFamily="18" charset="0"/>
              </a:rPr>
              <a:t>на первой </a:t>
            </a:r>
          </a:p>
          <a:p>
            <a:pPr algn="ctr"/>
            <a:endParaRPr lang="ru-RU" sz="5400" i="1" dirty="0">
              <a:solidFill>
                <a:srgbClr val="00B050"/>
              </a:solidFill>
              <a:latin typeface="Cambria" pitchFamily="18" charset="0"/>
            </a:endParaRPr>
          </a:p>
          <a:p>
            <a:pPr algn="ctr"/>
            <a:r>
              <a:rPr lang="ru-RU" sz="5400" i="1" dirty="0">
                <a:solidFill>
                  <a:srgbClr val="00B050"/>
                </a:solidFill>
                <a:latin typeface="Cambria" pitchFamily="18" charset="0"/>
              </a:rPr>
              <a:t>странице</a:t>
            </a:r>
            <a:endParaRPr lang="en-US" sz="5400" i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8" name="Rectangle 7">
            <a:hlinkClick r:id="" action="ppaction://noaction"/>
          </p:cNvPr>
          <p:cNvSpPr/>
          <p:nvPr/>
        </p:nvSpPr>
        <p:spPr>
          <a:xfrm>
            <a:off x="8686800" y="0"/>
            <a:ext cx="457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white">
                    <a:lumMod val="75000"/>
                  </a:prstClr>
                </a:solidFill>
              </a:rPr>
              <a:t>»</a:t>
            </a:r>
            <a:endParaRPr lang="en-US" sz="36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41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iversideBldg_Ig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663" y="-23282"/>
            <a:ext cx="9175042" cy="68812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9428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Google_DB_Forb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815" y="4836350"/>
            <a:ext cx="9144000" cy="2286000"/>
          </a:xfrm>
          <a:prstGeom prst="rect">
            <a:avLst/>
          </a:prstGeom>
        </p:spPr>
      </p:pic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228600" y="762000"/>
            <a:ext cx="8229600" cy="103130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EBSCO Industries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4800600" y="1868510"/>
            <a:ext cx="4047196" cy="2892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37373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37373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37373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37373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37373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1200"/>
              </a:spcBef>
              <a:defRPr/>
            </a:pPr>
            <a:r>
              <a:rPr lang="ru-RU" sz="2000" b="1" dirty="0" smtClean="0">
                <a:solidFill>
                  <a:prstClr val="white"/>
                </a:solidFill>
              </a:rPr>
              <a:t>100,000 </a:t>
            </a:r>
            <a:r>
              <a:rPr lang="ru-RU" sz="2000" b="1" dirty="0">
                <a:solidFill>
                  <a:prstClr val="white"/>
                </a:solidFill>
              </a:rPr>
              <a:t>организаций во всем мире используют продукты и сервисы EBSCO для удовлетворения информационных </a:t>
            </a:r>
            <a:r>
              <a:rPr lang="ru-RU" sz="2000" b="1" dirty="0" smtClean="0">
                <a:solidFill>
                  <a:prstClr val="white"/>
                </a:solidFill>
              </a:rPr>
              <a:t>потребностей</a:t>
            </a:r>
            <a:endParaRPr lang="en-US" sz="2000" b="1" dirty="0" smtClean="0">
              <a:solidFill>
                <a:prstClr val="white"/>
              </a:solidFill>
            </a:endParaRPr>
          </a:p>
          <a:p>
            <a:pPr marL="231775" indent="-231775">
              <a:spcBef>
                <a:spcPts val="1200"/>
              </a:spcBef>
              <a:defRPr/>
            </a:pPr>
            <a:endParaRPr lang="en-US" sz="2000" b="1" dirty="0">
              <a:solidFill>
                <a:prstClr val="white"/>
              </a:solidFill>
            </a:endParaRPr>
          </a:p>
          <a:p>
            <a:pPr marL="231775" indent="-231775">
              <a:spcBef>
                <a:spcPts val="1200"/>
              </a:spcBef>
              <a:defRPr/>
            </a:pPr>
            <a:endParaRPr lang="ru-RU" sz="2000" b="1" dirty="0">
              <a:solidFill>
                <a:prstClr val="white"/>
              </a:solidFill>
            </a:endParaRPr>
          </a:p>
          <a:p>
            <a:pPr>
              <a:spcBef>
                <a:spcPts val="1200"/>
              </a:spcBef>
            </a:pPr>
            <a:endParaRPr lang="en-US" sz="22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40901" y="1600200"/>
            <a:ext cx="3782617" cy="276705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37373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37373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37373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37373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37373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1200"/>
              </a:spcBef>
              <a:defRPr/>
            </a:pPr>
            <a:r>
              <a:rPr lang="ru-RU" sz="2200" b="1" dirty="0">
                <a:solidFill>
                  <a:prstClr val="white"/>
                </a:solidFill>
              </a:rPr>
              <a:t>70 лет на рынке информационных услуг для организаций</a:t>
            </a:r>
          </a:p>
          <a:p>
            <a:pPr marL="228600" indent="-228600">
              <a:spcBef>
                <a:spcPts val="1200"/>
              </a:spcBef>
              <a:defRPr/>
            </a:pPr>
            <a:r>
              <a:rPr lang="ru-RU" sz="2200" b="1" dirty="0">
                <a:solidFill>
                  <a:prstClr val="white"/>
                </a:solidFill>
              </a:rPr>
              <a:t>5,700 сотрудников</a:t>
            </a:r>
          </a:p>
          <a:p>
            <a:pPr marL="228600" indent="-228600">
              <a:spcBef>
                <a:spcPts val="1200"/>
              </a:spcBef>
              <a:defRPr/>
            </a:pPr>
            <a:r>
              <a:rPr lang="ru-RU" sz="2200" b="1" dirty="0" smtClean="0">
                <a:solidFill>
                  <a:prstClr val="white"/>
                </a:solidFill>
              </a:rPr>
              <a:t>Более 1,100 сотрудников </a:t>
            </a:r>
            <a:r>
              <a:rPr lang="ru-RU" sz="2200" b="1" dirty="0">
                <a:solidFill>
                  <a:prstClr val="white"/>
                </a:solidFill>
              </a:rPr>
              <a:t>за пределами США</a:t>
            </a:r>
          </a:p>
          <a:p>
            <a:pPr marL="231775" indent="-231775">
              <a:spcBef>
                <a:spcPts val="1200"/>
              </a:spcBef>
              <a:buFont typeface="Arial" pitchFamily="34" charset="0"/>
              <a:buNone/>
              <a:defRPr/>
            </a:pPr>
            <a:endParaRPr lang="en-US" sz="2200" dirty="0" smtClean="0"/>
          </a:p>
          <a:p>
            <a:pPr marL="231775" indent="-231775">
              <a:spcBef>
                <a:spcPts val="1200"/>
              </a:spcBef>
              <a:defRPr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296226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5879"/>
            <a:ext cx="8229600" cy="1143000"/>
          </a:xfrm>
        </p:spPr>
        <p:txBody>
          <a:bodyPr/>
          <a:lstStyle/>
          <a:p>
            <a:r>
              <a:rPr lang="ru-RU" dirty="0"/>
              <a:t>Релевантность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143000" y="1117121"/>
          <a:ext cx="7620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10319" y="5508811"/>
            <a:ext cx="8652681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 spcCol="155448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ru-RU" sz="1400" b="1" dirty="0">
                <a:solidFill>
                  <a:srgbClr val="1B6177"/>
                </a:solidFill>
                <a:latin typeface="Times New Roman"/>
                <a:cs typeface="Arial" charset="0"/>
              </a:rPr>
              <a:t>Точные совпадения: </a:t>
            </a:r>
            <a:r>
              <a:rPr lang="ru-RU" sz="1400" dirty="0">
                <a:solidFill>
                  <a:srgbClr val="1B6177"/>
                </a:solidFill>
                <a:latin typeface="Times New Roman"/>
                <a:cs typeface="Arial" charset="0"/>
              </a:rPr>
              <a:t>точные совпадения имеют больший вес, чем частичные, также важно если ключевые слова находятся в реферате, полном тексте, названиии и т.д. </a:t>
            </a:r>
          </a:p>
          <a:p>
            <a:pPr>
              <a:spcBef>
                <a:spcPct val="50000"/>
              </a:spcBef>
              <a:defRPr/>
            </a:pPr>
            <a:endParaRPr lang="ru-RU" sz="1400" dirty="0">
              <a:solidFill>
                <a:srgbClr val="1B6177"/>
              </a:solidFill>
              <a:latin typeface="Times New Roman"/>
              <a:cs typeface="Arial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ru-RU" sz="1400" b="1" dirty="0">
                <a:solidFill>
                  <a:srgbClr val="1B6177"/>
                </a:solidFill>
                <a:latin typeface="Times New Roman"/>
                <a:cs typeface="Arial" charset="0"/>
              </a:rPr>
              <a:t>Концентрация</a:t>
            </a:r>
            <a:r>
              <a:rPr lang="en-US" sz="1400" b="1" dirty="0">
                <a:solidFill>
                  <a:srgbClr val="1B6177"/>
                </a:solidFill>
                <a:latin typeface="Times New Roman"/>
                <a:cs typeface="Arial" charset="0"/>
              </a:rPr>
              <a:t>: </a:t>
            </a:r>
            <a:r>
              <a:rPr lang="ru-RU" sz="1400" dirty="0">
                <a:solidFill>
                  <a:srgbClr val="1B6177"/>
                </a:solidFill>
                <a:latin typeface="Times New Roman"/>
                <a:cs typeface="Arial" charset="0"/>
              </a:rPr>
              <a:t>Количество раз ключевые слова встречается в тексте, также</a:t>
            </a:r>
            <a:r>
              <a:rPr lang="cs-CZ" sz="1400" dirty="0">
                <a:solidFill>
                  <a:srgbClr val="1B6177"/>
                </a:solidFill>
                <a:latin typeface="Times New Roman"/>
                <a:cs typeface="Arial" charset="0"/>
              </a:rPr>
              <a:t> </a:t>
            </a:r>
            <a:r>
              <a:rPr lang="ru-RU" sz="1400" dirty="0">
                <a:solidFill>
                  <a:srgbClr val="1B6177"/>
                </a:solidFill>
                <a:latin typeface="Times New Roman"/>
                <a:cs typeface="Arial" charset="0"/>
              </a:rPr>
              <a:t>зависит от объема документа</a:t>
            </a:r>
            <a:r>
              <a:rPr lang="cs-CZ" sz="1400" dirty="0">
                <a:solidFill>
                  <a:srgbClr val="1B6177"/>
                </a:solidFill>
                <a:latin typeface="Times New Roman"/>
                <a:cs typeface="Arial" charset="0"/>
              </a:rPr>
              <a:t> </a:t>
            </a:r>
            <a:r>
              <a:rPr lang="ru-RU" sz="1400" dirty="0">
                <a:solidFill>
                  <a:srgbClr val="1B6177"/>
                </a:solidFill>
                <a:latin typeface="Times New Roman"/>
                <a:cs typeface="Arial" charset="0"/>
              </a:rPr>
              <a:t>(чем больше, тем лучше).  </a:t>
            </a:r>
            <a:endParaRPr lang="en-US" sz="1400" dirty="0">
              <a:solidFill>
                <a:srgbClr val="1B6177"/>
              </a:solidFill>
              <a:latin typeface="Times New Roman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29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82A66E-2C0D-F84D-B9E2-AE21B021C9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D049C0A-8D0A-9746-A25E-BA65FE825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AF20FF-4BF4-504D-A9F4-6E4ECFBE4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5530BBA-E97A-2B43-88C1-D4E7E8422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2CF57CD-50E5-644D-8BF2-07888D451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1EF00C6-C50E-9642-AF5F-7DAD661A2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93AB22F-7021-DB4A-864F-22A77835D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AD03C7-A2BC-874F-B3FE-851CCD089B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787063-E9C6-7247-A413-233F10BE2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3913AB-527C-F245-BD7E-6BFA400F75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E0A107-2A7A-3446-B51B-FD9406EDB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AE236D-A10A-1B47-9EF6-981161EFAD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4E3DE64-201F-7548-BE1A-FB7B93F208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7B923A-9A61-694D-B21C-1F8C3B3F0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4A0F2B-C08E-0D43-B982-3631FEE4F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E55DF0-516C-3343-9F1D-41B2976A33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FFF62E-3D44-5C48-92C7-EA627C715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231C11-BDE9-B74F-B37A-5AC0CEE0C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yberleni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28" y="4235420"/>
            <a:ext cx="3418837" cy="205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32" y="42259"/>
            <a:ext cx="8229600" cy="1143000"/>
          </a:xfrm>
        </p:spPr>
        <p:txBody>
          <a:bodyPr/>
          <a:lstStyle/>
          <a:p>
            <a:r>
              <a:rPr lang="ru-RU" sz="3200" dirty="0"/>
              <a:t>Русскоязычные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ru-RU" sz="3200" dirty="0"/>
              <a:t>поставщики-партнеры </a:t>
            </a:r>
            <a:r>
              <a:rPr lang="en-US" sz="3200" dirty="0"/>
              <a:t>EDS:</a:t>
            </a:r>
            <a:endParaRPr lang="cs-CZ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4210"/>
            <a:ext cx="8229600" cy="4669722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  <a:defRPr/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defRPr/>
            </a:pPr>
            <a:endParaRPr lang="ru-RU" dirty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286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543" y="3247667"/>
            <a:ext cx="328295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 descr="http://mybrary.ru/system/new_design/images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20" y="2851357"/>
            <a:ext cx="273685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 descr="http://udnii.ru/img/kartinki/elibrary_ru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" y="2164612"/>
            <a:ext cx="43180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4" descr="http://uupi.ru/netcat_files/Image/logo468x120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900273"/>
            <a:ext cx="31623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6" descr="http://www.iprbookshop.ru/assets/images/forsite/ebs/iprbooksbt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876" y="5302447"/>
            <a:ext cx="3102634" cy="94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8" descr="http://www.teenbook.ru/UPLOAD/user/knigofun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48" y="5184738"/>
            <a:ext cx="2836642" cy="103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http://www.rgub.ru/img/news/1907-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72" y="3079750"/>
            <a:ext cx="2946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037" y="4465046"/>
            <a:ext cx="46323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8179" y="1147195"/>
            <a:ext cx="8495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Метаданные текущих поставщиков имеются </a:t>
            </a:r>
          </a:p>
          <a:p>
            <a:r>
              <a:rPr lang="ru-RU" dirty="0">
                <a:solidFill>
                  <a:prstClr val="black"/>
                </a:solidFill>
              </a:rPr>
              <a:t>в базовых индексах </a:t>
            </a:r>
            <a:r>
              <a:rPr lang="en-US" dirty="0">
                <a:solidFill>
                  <a:prstClr val="black"/>
                </a:solidFill>
              </a:rPr>
              <a:t>EDS, </a:t>
            </a:r>
            <a:r>
              <a:rPr lang="ru-RU" dirty="0">
                <a:solidFill>
                  <a:prstClr val="black"/>
                </a:solidFill>
              </a:rPr>
              <a:t>доступны для взаимных подписчиков.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1" y="6394955"/>
            <a:ext cx="5992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Ведем переговоры с еще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несколькими </a:t>
            </a:r>
            <a:r>
              <a:rPr lang="ru-RU" dirty="0" smtClean="0">
                <a:solidFill>
                  <a:prstClr val="black"/>
                </a:solidFill>
              </a:rPr>
              <a:t>поставщиками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10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762000"/>
          </a:xfrm>
        </p:spPr>
        <p:txBody>
          <a:bodyPr/>
          <a:lstStyle/>
          <a:p>
            <a:r>
              <a:rPr lang="ru-RU" dirty="0" smtClean="0"/>
              <a:t>Как попасть на платформу </a:t>
            </a:r>
            <a:r>
              <a:rPr lang="en-US" dirty="0" smtClean="0"/>
              <a:t>EBSCO</a:t>
            </a:r>
            <a:r>
              <a:rPr lang="en-US" i="1" dirty="0" smtClean="0"/>
              <a:t>host</a:t>
            </a:r>
            <a:endParaRPr lang="en-US" dirty="0" smtClean="0"/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263333"/>
            <a:ext cx="8458200" cy="346106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lvl="1" indent="0">
              <a:buNone/>
            </a:pPr>
            <a:r>
              <a:rPr lang="ru-RU" sz="2400" dirty="0" smtClean="0"/>
              <a:t>Единая ссылка доступа ко всем базам данных </a:t>
            </a:r>
            <a:r>
              <a:rPr lang="en-US" sz="2400" dirty="0" smtClean="0"/>
              <a:t>EBSCO</a:t>
            </a:r>
            <a:r>
              <a:rPr lang="ru-RU" sz="2400" dirty="0" smtClean="0"/>
              <a:t>, доступным вашему учреждению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US" sz="3600" u="sng" dirty="0" smtClean="0"/>
              <a:t>http</a:t>
            </a:r>
            <a:r>
              <a:rPr lang="en-US" sz="3600" u="sng" dirty="0"/>
              <a:t>://search.ebscohost.com/</a:t>
            </a:r>
            <a:endParaRPr lang="ru-RU" sz="3600" u="sng" dirty="0"/>
          </a:p>
          <a:p>
            <a:pPr lvl="1"/>
            <a:endParaRPr lang="en-US" dirty="0" smtClean="0"/>
          </a:p>
          <a:p>
            <a:pPr lvl="1"/>
            <a:r>
              <a:rPr lang="ru-RU" dirty="0" smtClean="0"/>
              <a:t>Автоматический доступ с любого компьютера в сети вашего учреждения</a:t>
            </a:r>
          </a:p>
          <a:p>
            <a:pPr lvl="1"/>
            <a:r>
              <a:rPr lang="ru-RU" dirty="0" smtClean="0"/>
              <a:t>Удаленный доступ по предоставленным логинам и паролям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762000" y="4724401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00000"/>
                </a:solidFill>
                <a:latin typeface="Georgia" panose="02040502050405020303" pitchFamily="18" charset="0"/>
              </a:rPr>
              <a:t>Логин</a:t>
            </a:r>
            <a:r>
              <a:rPr lang="ru-RU" sz="40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:</a:t>
            </a:r>
            <a:r>
              <a:rPr lang="en-US" sz="4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 	</a:t>
            </a:r>
            <a:r>
              <a:rPr lang="en-US" sz="4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	</a:t>
            </a:r>
            <a:r>
              <a:rPr lang="en-US" sz="4000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grodno</a:t>
            </a:r>
            <a:r>
              <a:rPr lang="en-US" sz="4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</a:t>
            </a:r>
            <a:endParaRPr lang="en-US" sz="4000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ru-RU" sz="40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Пароль</a:t>
            </a:r>
            <a:r>
              <a:rPr lang="ru-RU" sz="40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:</a:t>
            </a:r>
            <a:r>
              <a:rPr lang="en-US" sz="40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	</a:t>
            </a:r>
            <a:r>
              <a:rPr lang="en-US" sz="4000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grodno</a:t>
            </a:r>
            <a:endParaRPr lang="cs-CZ" sz="4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70110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5517232"/>
            <a:ext cx="7848872" cy="762000"/>
          </a:xfrm>
        </p:spPr>
        <p:txBody>
          <a:bodyPr/>
          <a:lstStyle/>
          <a:p>
            <a:r>
              <a:rPr lang="cs-CZ" u="sng" dirty="0"/>
              <a:t>https://help.ebsco.com/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491" r="1674" b="4187"/>
          <a:stretch/>
        </p:blipFill>
        <p:spPr>
          <a:xfrm>
            <a:off x="0" y="692696"/>
            <a:ext cx="9105700" cy="43924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051720" y="2780928"/>
            <a:ext cx="1296144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z="2400" baseline="-25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620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4800" y="914400"/>
            <a:ext cx="10052252" cy="44137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791200" y="3048000"/>
            <a:ext cx="100811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z="2400" baseline="-25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85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396" y="620688"/>
            <a:ext cx="8930004" cy="558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84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352" y="228600"/>
            <a:ext cx="6705600" cy="1063352"/>
          </a:xfrm>
        </p:spPr>
        <p:txBody>
          <a:bodyPr/>
          <a:lstStyle/>
          <a:p>
            <a:r>
              <a:rPr lang="ru-RU" sz="2800" b="1" dirty="0" smtClean="0"/>
              <a:t>Видео инструкции</a:t>
            </a:r>
            <a:r>
              <a:rPr lang="en-US" sz="2800" b="1" dirty="0" smtClean="0"/>
              <a:t> EBSCO </a:t>
            </a:r>
            <a:br>
              <a:rPr lang="en-US" sz="2800" b="1" dirty="0" smtClean="0"/>
            </a:br>
            <a:r>
              <a:rPr lang="ru-RU" sz="2800" b="1" dirty="0" smtClean="0"/>
              <a:t>на </a:t>
            </a:r>
            <a:r>
              <a:rPr lang="ru-RU" sz="2800" b="1" dirty="0"/>
              <a:t>русском языке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83392"/>
            <a:ext cx="9154886" cy="4343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6304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50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28600" y="381000"/>
            <a:ext cx="8001000" cy="6477000"/>
          </a:xfrm>
        </p:spPr>
        <p:txBody>
          <a:bodyPr/>
          <a:lstStyle/>
          <a:p>
            <a:pPr>
              <a:tabLst>
                <a:tab pos="6994525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4800" dirty="0" smtClean="0">
                <a:solidFill>
                  <a:srgbClr val="376092"/>
                </a:solidFill>
                <a:latin typeface="Georgia" pitchFamily="18" charset="0"/>
              </a:rPr>
              <a:t>Спасибо</a:t>
            </a:r>
            <a:r>
              <a:rPr lang="ru-RU" sz="4800" dirty="0">
                <a:solidFill>
                  <a:srgbClr val="376092"/>
                </a:solidFill>
                <a:latin typeface="Georgia" pitchFamily="18" charset="0"/>
              </a:rPr>
              <a:t>! </a:t>
            </a:r>
            <a:r>
              <a:rPr lang="en-US" sz="1800" dirty="0">
                <a:solidFill>
                  <a:srgbClr val="376092"/>
                </a:solidFill>
                <a:latin typeface="Georgia" pitchFamily="18" charset="0"/>
              </a:rPr>
              <a:t/>
            </a:r>
            <a:br>
              <a:rPr lang="en-US" sz="1800" dirty="0">
                <a:solidFill>
                  <a:srgbClr val="376092"/>
                </a:solidFill>
                <a:latin typeface="Georgia" pitchFamily="18" charset="0"/>
              </a:rPr>
            </a:br>
            <a:r>
              <a:rPr lang="en-US" sz="5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5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800" dirty="0" smtClean="0">
                <a:solidFill>
                  <a:srgbClr val="376092"/>
                </a:solidFill>
                <a:latin typeface="Georgia" pitchFamily="18" charset="0"/>
              </a:rPr>
              <a:t>Тамила Миркамалова</a:t>
            </a:r>
            <a:r>
              <a:rPr lang="en-US" sz="1800" dirty="0" smtClean="0">
                <a:solidFill>
                  <a:srgbClr val="376092"/>
                </a:solidFill>
                <a:latin typeface="Georgia" pitchFamily="18" charset="0"/>
              </a:rPr>
              <a:t/>
            </a:r>
            <a:br>
              <a:rPr lang="en-US" sz="1800" dirty="0" smtClean="0">
                <a:solidFill>
                  <a:srgbClr val="376092"/>
                </a:solidFill>
                <a:latin typeface="Georgia" pitchFamily="18" charset="0"/>
              </a:rPr>
            </a:br>
            <a:r>
              <a:rPr lang="en-US" sz="1800" dirty="0" smtClean="0">
                <a:solidFill>
                  <a:srgbClr val="376092"/>
                </a:solidFill>
                <a:latin typeface="Georgia" pitchFamily="18" charset="0"/>
              </a:rPr>
              <a:t>EBSCO Information Services</a:t>
            </a:r>
            <a:br>
              <a:rPr lang="en-US" sz="1800" dirty="0" smtClean="0">
                <a:solidFill>
                  <a:srgbClr val="376092"/>
                </a:solidFill>
                <a:latin typeface="Georgia" pitchFamily="18" charset="0"/>
              </a:rPr>
            </a:br>
            <a:r>
              <a:rPr lang="ru-RU" sz="1800" dirty="0" smtClean="0">
                <a:solidFill>
                  <a:srgbClr val="376092"/>
                </a:solidFill>
                <a:latin typeface="Georgia" pitchFamily="18" charset="0"/>
              </a:rPr>
              <a:t>Специалист по тренингам </a:t>
            </a:r>
            <a:br>
              <a:rPr lang="ru-RU" sz="1800" dirty="0" smtClean="0">
                <a:solidFill>
                  <a:srgbClr val="376092"/>
                </a:solidFill>
                <a:latin typeface="Georgia" pitchFamily="18" charset="0"/>
              </a:rPr>
            </a:br>
            <a:r>
              <a:rPr lang="ru-RU" sz="1800" dirty="0" smtClean="0">
                <a:solidFill>
                  <a:srgbClr val="376092"/>
                </a:solidFill>
                <a:latin typeface="Georgia" pitchFamily="18" charset="0"/>
              </a:rPr>
              <a:t>В России и СНГ</a:t>
            </a:r>
            <a:r>
              <a:rPr lang="en-US" sz="1800" dirty="0" smtClean="0">
                <a:solidFill>
                  <a:srgbClr val="376092"/>
                </a:solidFill>
                <a:latin typeface="Georgia" pitchFamily="18" charset="0"/>
              </a:rPr>
              <a:t/>
            </a:r>
            <a:br>
              <a:rPr lang="en-US" sz="1800" dirty="0" smtClean="0">
                <a:solidFill>
                  <a:srgbClr val="376092"/>
                </a:solidFill>
                <a:latin typeface="Georgia" pitchFamily="18" charset="0"/>
              </a:rPr>
            </a:br>
            <a:r>
              <a:rPr lang="cs-CZ" sz="1800" dirty="0" smtClean="0">
                <a:solidFill>
                  <a:srgbClr val="376092"/>
                </a:solidFill>
                <a:latin typeface="Georgia" pitchFamily="18" charset="0"/>
              </a:rPr>
              <a:t>M</a:t>
            </a:r>
            <a:r>
              <a:rPr lang="en-US" sz="1800" dirty="0" err="1" smtClean="0">
                <a:solidFill>
                  <a:srgbClr val="376092"/>
                </a:solidFill>
                <a:latin typeface="Georgia" pitchFamily="18" charset="0"/>
              </a:rPr>
              <a:t>obile</a:t>
            </a:r>
            <a:r>
              <a:rPr lang="en-US" sz="1800" dirty="0" smtClean="0">
                <a:solidFill>
                  <a:srgbClr val="376092"/>
                </a:solidFill>
                <a:latin typeface="Georgia" pitchFamily="18" charset="0"/>
              </a:rPr>
              <a:t>: + 420 734 158 743</a:t>
            </a:r>
            <a:r>
              <a:rPr lang="ru-RU" sz="1800" dirty="0" smtClean="0">
                <a:solidFill>
                  <a:srgbClr val="376092"/>
                </a:solidFill>
                <a:latin typeface="Georgia" pitchFamily="18" charset="0"/>
              </a:rPr>
              <a:t/>
            </a:r>
            <a:br>
              <a:rPr lang="ru-RU" sz="1800" dirty="0" smtClean="0">
                <a:solidFill>
                  <a:srgbClr val="376092"/>
                </a:solidFill>
                <a:latin typeface="Georgia" pitchFamily="18" charset="0"/>
              </a:rPr>
            </a:br>
            <a:r>
              <a:rPr lang="en-US" sz="1800" dirty="0" smtClean="0">
                <a:solidFill>
                  <a:srgbClr val="376092"/>
                </a:solidFill>
                <a:latin typeface="Georgia" pitchFamily="18" charset="0"/>
              </a:rPr>
              <a:t>tmirkamalova@ebsco.com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762000"/>
            <a:ext cx="4834003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612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mbridge 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1828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London Business scho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200400"/>
            <a:ext cx="990600" cy="973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4" name="Picture 4" descr="u of chica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209800"/>
            <a:ext cx="31242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univ of Toky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5486400"/>
            <a:ext cx="18383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248400" y="5943600"/>
            <a:ext cx="201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4D4D4D"/>
                </a:solidFill>
              </a:rPr>
              <a:t>Tokyo University</a:t>
            </a:r>
          </a:p>
        </p:txBody>
      </p:sp>
      <p:pic>
        <p:nvPicPr>
          <p:cNvPr id="5128" name="Picture 8" descr="mit-se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1524000"/>
            <a:ext cx="12954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/>
          <p:nvPr/>
        </p:nvGrpSpPr>
        <p:grpSpPr>
          <a:xfrm>
            <a:off x="381000" y="3276600"/>
            <a:ext cx="1285875" cy="1447800"/>
            <a:chOff x="381000" y="3276600"/>
            <a:chExt cx="1285875" cy="1447800"/>
          </a:xfrm>
        </p:grpSpPr>
        <p:pic>
          <p:nvPicPr>
            <p:cNvPr id="5125" name="Picture 5" descr="t_crest_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1000" y="3429000"/>
              <a:ext cx="1285875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9" descr="yal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2000" y="3276600"/>
              <a:ext cx="588963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30" name="Picture 10" descr="ohi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050" y="2636838"/>
            <a:ext cx="148590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 descr="cornell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57600" y="4648200"/>
            <a:ext cx="1206500" cy="649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32" name="Picture 12" descr="stanfor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86400" y="2971800"/>
            <a:ext cx="33528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3" descr="oxfor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62200" y="914400"/>
            <a:ext cx="13747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4" descr="harvard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81000" y="16002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15" descr="wharton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00" y="3733800"/>
            <a:ext cx="29527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16" descr="kiel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410200" y="4724400"/>
            <a:ext cx="3581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6000" y="5562600"/>
            <a:ext cx="20574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8" name="Picture 18" descr="LondonSchoolEconomic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4213" y="5157788"/>
            <a:ext cx="808037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107950" y="60213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>
                <a:solidFill>
                  <a:srgbClr val="000000"/>
                </a:solidFill>
              </a:rPr>
              <a:t>London School of Economics</a:t>
            </a:r>
          </a:p>
        </p:txBody>
      </p:sp>
      <p:pic>
        <p:nvPicPr>
          <p:cNvPr id="5140" name="Picture 20" descr="HEC Paris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057400" y="4038600"/>
            <a:ext cx="11223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21" descr="IESE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800600" y="5562600"/>
            <a:ext cx="10477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23" descr="google_logo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848350" y="769755"/>
            <a:ext cx="1872208" cy="124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0" y="304800"/>
            <a:ext cx="9144000" cy="762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kern="0" dirty="0" smtClean="0">
                <a:solidFill>
                  <a:srgbClr val="376092"/>
                </a:solidFill>
                <a:latin typeface="Georgia" pitchFamily="18" charset="0"/>
              </a:rPr>
              <a:t>Пользователи баз данных </a:t>
            </a:r>
            <a:r>
              <a:rPr lang="en-US" sz="3200" kern="0" dirty="0" smtClean="0">
                <a:solidFill>
                  <a:srgbClr val="376092"/>
                </a:solidFill>
                <a:latin typeface="Georgia" pitchFamily="18" charset="0"/>
              </a:rPr>
              <a:t>EBSCO</a:t>
            </a:r>
            <a:endParaRPr lang="en-US" sz="3200" kern="0" dirty="0">
              <a:solidFill>
                <a:srgbClr val="376092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6934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1" name="Picture 10"/>
          <p:cNvPicPr>
            <a:picLocks noChangeAspect="1" noChangeArrowheads="1"/>
          </p:cNvPicPr>
          <p:nvPr/>
        </p:nvPicPr>
        <p:blipFill>
          <a:blip r:embed="rId3" cstate="print"/>
          <a:srcRect l="12665" t="27734" r="46120" b="14713"/>
          <a:stretch>
            <a:fillRect/>
          </a:stretch>
        </p:blipFill>
        <p:spPr bwMode="auto">
          <a:xfrm>
            <a:off x="5470435" y="842227"/>
            <a:ext cx="1679917" cy="123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294" y="1997676"/>
            <a:ext cx="3572566" cy="1371719"/>
          </a:xfrm>
          <a:prstGeom prst="rect">
            <a:avLst/>
          </a:prstGeom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 l="19327" t="46223" r="52196" b="30078"/>
          <a:stretch>
            <a:fillRect/>
          </a:stretch>
        </p:blipFill>
        <p:spPr bwMode="auto">
          <a:xfrm>
            <a:off x="5684831" y="4887012"/>
            <a:ext cx="2909781" cy="136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6" cstate="print"/>
          <a:srcRect l="15227" t="34375" r="49048" b="19792"/>
          <a:stretch>
            <a:fillRect/>
          </a:stretch>
        </p:blipFill>
        <p:spPr bwMode="auto">
          <a:xfrm>
            <a:off x="1665855" y="3390064"/>
            <a:ext cx="1715446" cy="123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215582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3200" kern="0" dirty="0">
                <a:solidFill>
                  <a:srgbClr val="376092"/>
                </a:solidFill>
                <a:latin typeface="Georgia" pitchFamily="18" charset="0"/>
              </a:rPr>
              <a:t>Пользователи </a:t>
            </a:r>
            <a:r>
              <a:rPr lang="ru-RU" altLang="cs-CZ" sz="3200" kern="0" dirty="0">
                <a:solidFill>
                  <a:srgbClr val="376092"/>
                </a:solidFill>
                <a:latin typeface="Georgia" pitchFamily="18" charset="0"/>
              </a:rPr>
              <a:t>баз</a:t>
            </a:r>
            <a:r>
              <a:rPr lang="ru-RU" sz="3200" kern="0" dirty="0">
                <a:solidFill>
                  <a:srgbClr val="376092"/>
                </a:solidFill>
                <a:latin typeface="Georgia" pitchFamily="18" charset="0"/>
              </a:rPr>
              <a:t> данных</a:t>
            </a:r>
            <a:r>
              <a:rPr lang="pl-PL" altLang="cs-CZ" sz="3200" kern="0" dirty="0">
                <a:solidFill>
                  <a:srgbClr val="376092"/>
                </a:solidFill>
                <a:latin typeface="Georgia" pitchFamily="18" charset="0"/>
              </a:rPr>
              <a:t> </a:t>
            </a:r>
            <a:r>
              <a:rPr lang="en-US" altLang="cs-CZ" sz="3200" kern="0" dirty="0">
                <a:solidFill>
                  <a:srgbClr val="376092"/>
                </a:solidFill>
                <a:latin typeface="Georgia" pitchFamily="18" charset="0"/>
              </a:rPr>
              <a:t>EBSCO </a:t>
            </a:r>
            <a:r>
              <a:rPr lang="ru-RU" altLang="cs-CZ" sz="3200" kern="0" dirty="0">
                <a:solidFill>
                  <a:srgbClr val="376092"/>
                </a:solidFill>
                <a:latin typeface="Georgia" pitchFamily="18" charset="0"/>
              </a:rPr>
              <a:t>в СНГ</a:t>
            </a:r>
            <a:endParaRPr lang="en-US" altLang="cs-CZ" sz="3200" kern="0" dirty="0">
              <a:solidFill>
                <a:srgbClr val="376092"/>
              </a:solidFill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6995" y="4830856"/>
            <a:ext cx="1529849" cy="1460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183" y="3428263"/>
            <a:ext cx="2021462" cy="118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299" y="4572000"/>
            <a:ext cx="1477284" cy="1477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562" y="927446"/>
            <a:ext cx="1365004" cy="1365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465" y="2566956"/>
            <a:ext cx="1561021" cy="1773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2608" y="4745090"/>
            <a:ext cx="1604418" cy="15460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80834" y="1898842"/>
            <a:ext cx="1524000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4300" y="835765"/>
            <a:ext cx="2114341" cy="10542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84831" y="3573737"/>
            <a:ext cx="1811355" cy="1151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636" y="3627550"/>
            <a:ext cx="1414395" cy="14265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86807" y="909443"/>
            <a:ext cx="1336019" cy="13753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8942" y="951830"/>
            <a:ext cx="1374254" cy="13681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85645" y="2483505"/>
            <a:ext cx="1675296" cy="85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70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0848" y="260951"/>
            <a:ext cx="9144000" cy="762000"/>
          </a:xfrm>
        </p:spPr>
        <p:txBody>
          <a:bodyPr/>
          <a:lstStyle/>
          <a:p>
            <a:r>
              <a:rPr lang="ru-RU" dirty="0" smtClean="0"/>
              <a:t>Обзор доступных баз данных </a:t>
            </a:r>
            <a:r>
              <a:rPr lang="cs-CZ" dirty="0" smtClean="0"/>
              <a:t>EBSCO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613"/>
          <a:stretch/>
        </p:blipFill>
        <p:spPr>
          <a:xfrm>
            <a:off x="152400" y="1143000"/>
            <a:ext cx="3415845" cy="7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27" y="1756798"/>
            <a:ext cx="4233566" cy="103299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8" b="10871"/>
          <a:stretch/>
        </p:blipFill>
        <p:spPr>
          <a:xfrm>
            <a:off x="188333" y="2733009"/>
            <a:ext cx="3416400" cy="78021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93" y="3423718"/>
            <a:ext cx="3416400" cy="833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4434221"/>
            <a:ext cx="3416400" cy="825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738" y="962836"/>
            <a:ext cx="4037156" cy="9850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208" y="2353114"/>
            <a:ext cx="3420000" cy="822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0374" y="3213550"/>
            <a:ext cx="3420000" cy="834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1152" y="4226751"/>
            <a:ext cx="3606048" cy="8064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" y="5570550"/>
            <a:ext cx="3420000" cy="7995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7200" y="5098760"/>
            <a:ext cx="4408675" cy="10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1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3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52400" y="2438400"/>
            <a:ext cx="8610600" cy="3992563"/>
          </a:xfrm>
        </p:spPr>
        <p:txBody>
          <a:bodyPr/>
          <a:lstStyle/>
          <a:p>
            <a:pPr marL="457200" lvl="1" indent="0">
              <a:buNone/>
            </a:pPr>
            <a:r>
              <a:rPr lang="ru-RU" dirty="0" smtClean="0"/>
              <a:t>Мультидисциплинарная </a:t>
            </a:r>
            <a:r>
              <a:rPr lang="ru-RU" dirty="0"/>
              <a:t>база данных </a:t>
            </a:r>
            <a:r>
              <a:rPr lang="ru-RU" dirty="0" smtClean="0"/>
              <a:t>содержит: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dirty="0" smtClean="0"/>
              <a:t>Более </a:t>
            </a:r>
            <a:r>
              <a:rPr lang="ru-RU" b="1" dirty="0" smtClean="0"/>
              <a:t>3</a:t>
            </a:r>
            <a:r>
              <a:rPr lang="en-US" b="1" dirty="0" smtClean="0"/>
              <a:t>2</a:t>
            </a:r>
            <a:r>
              <a:rPr lang="ru-RU" b="1" dirty="0" smtClean="0"/>
              <a:t>00</a:t>
            </a:r>
            <a:r>
              <a:rPr lang="ru-RU" dirty="0" smtClean="0"/>
              <a:t> полнотекстовых журналов, </a:t>
            </a:r>
            <a:r>
              <a:rPr lang="ru-RU" b="1" dirty="0" smtClean="0"/>
              <a:t>2</a:t>
            </a:r>
            <a:r>
              <a:rPr lang="en-US" b="1" dirty="0" smtClean="0"/>
              <a:t>8</a:t>
            </a:r>
            <a:r>
              <a:rPr lang="ru-RU" b="1" dirty="0" smtClean="0"/>
              <a:t>00</a:t>
            </a:r>
            <a:r>
              <a:rPr lang="ru-RU" dirty="0" smtClean="0"/>
              <a:t> из них рецензированные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dirty="0" smtClean="0"/>
              <a:t>Более </a:t>
            </a:r>
            <a:r>
              <a:rPr lang="ru-RU" b="1" dirty="0"/>
              <a:t>2,200</a:t>
            </a:r>
            <a:r>
              <a:rPr lang="ru-RU" dirty="0"/>
              <a:t> </a:t>
            </a:r>
            <a:r>
              <a:rPr lang="ru-RU" dirty="0" smtClean="0"/>
              <a:t>полнотекстовых </a:t>
            </a:r>
            <a:r>
              <a:rPr lang="ru-RU" dirty="0"/>
              <a:t>журналов, индексированных в </a:t>
            </a:r>
            <a:r>
              <a:rPr lang="ru-RU" b="1" dirty="0"/>
              <a:t>Web of Science </a:t>
            </a:r>
            <a:r>
              <a:rPr lang="ru-RU" dirty="0"/>
              <a:t>или </a:t>
            </a:r>
            <a:r>
              <a:rPr lang="ru-RU" b="1" dirty="0" smtClean="0"/>
              <a:t>Scopus</a:t>
            </a:r>
          </a:p>
          <a:p>
            <a:pPr lvl="1">
              <a:lnSpc>
                <a:spcPct val="150000"/>
              </a:lnSpc>
              <a:buFontTx/>
              <a:buNone/>
            </a:pPr>
            <a:r>
              <a:rPr lang="ru-RU" b="1" dirty="0" smtClean="0"/>
              <a:t>Тематика:</a:t>
            </a:r>
            <a:endParaRPr lang="en-US" b="1" dirty="0" smtClean="0"/>
          </a:p>
          <a:p>
            <a:pPr lvl="1"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905000" y="4539453"/>
            <a:ext cx="7239000" cy="1938992"/>
          </a:xfrm>
          <a:prstGeom prst="rect">
            <a:avLst/>
          </a:prstGeom>
          <a:noFill/>
        </p:spPr>
        <p:txBody>
          <a:bodyPr numCol="2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Астрономия</a:t>
            </a:r>
            <a:endParaRPr lang="en-US" sz="20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Биология </a:t>
            </a:r>
            <a:endParaRPr lang="en-US" sz="20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Химия </a:t>
            </a:r>
            <a:endParaRPr lang="en-US" sz="20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Электротехника</a:t>
            </a:r>
            <a:endParaRPr lang="en-US" sz="20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Геология</a:t>
            </a:r>
            <a:endParaRPr lang="en-US" sz="20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ru-RU" sz="2000" dirty="0" smtClean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Законодательство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Математика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Музыка </a:t>
            </a:r>
            <a:endParaRPr lang="en-US" sz="20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Физика</a:t>
            </a:r>
            <a:endParaRPr lang="en-US" sz="20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Спорт </a:t>
            </a:r>
            <a:endParaRPr lang="en-US" sz="20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</a:rPr>
              <a:t>и</a:t>
            </a:r>
            <a:r>
              <a:rPr lang="ru-RU" sz="2000" dirty="0" smtClean="0">
                <a:solidFill>
                  <a:srgbClr val="000000"/>
                </a:solidFill>
              </a:rPr>
              <a:t> другие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846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Product banner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32422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1800" dirty="0" smtClean="0"/>
          </a:p>
          <a:p>
            <a:pPr algn="just"/>
            <a:r>
              <a:rPr lang="ru-RU" sz="2000" dirty="0" smtClean="0"/>
              <a:t>Самая </a:t>
            </a:r>
            <a:r>
              <a:rPr lang="ru-RU" sz="2000" dirty="0"/>
              <a:t>популярная </a:t>
            </a:r>
            <a:r>
              <a:rPr lang="ru-RU" sz="2000" dirty="0" smtClean="0"/>
              <a:t>база </a:t>
            </a:r>
            <a:r>
              <a:rPr lang="ru-RU" sz="2000" dirty="0"/>
              <a:t>данных по исследованиям в области бизнеса, содержащая полные тексты более чем </a:t>
            </a:r>
            <a:r>
              <a:rPr lang="ru-RU" sz="2000" b="1" dirty="0" smtClean="0"/>
              <a:t>1200</a:t>
            </a:r>
            <a:r>
              <a:rPr lang="ru-RU" sz="2000" dirty="0" smtClean="0"/>
              <a:t> журналов</a:t>
            </a:r>
            <a:r>
              <a:rPr lang="ru-RU" sz="2000" dirty="0"/>
              <a:t>, почти </a:t>
            </a:r>
            <a:r>
              <a:rPr lang="ru-RU" sz="2000" b="1" dirty="0" smtClean="0"/>
              <a:t>700</a:t>
            </a:r>
            <a:r>
              <a:rPr lang="ru-RU" sz="2000" dirty="0" smtClean="0"/>
              <a:t> </a:t>
            </a:r>
            <a:r>
              <a:rPr lang="ru-RU" sz="2000" dirty="0"/>
              <a:t>из </a:t>
            </a:r>
            <a:r>
              <a:rPr lang="ru-RU" sz="2000" dirty="0" smtClean="0"/>
              <a:t>них рецензированы</a:t>
            </a:r>
            <a:endParaRPr lang="ru-RU" sz="2000" dirty="0"/>
          </a:p>
          <a:p>
            <a:pPr algn="just"/>
            <a:r>
              <a:rPr lang="ru-RU" sz="2000" dirty="0"/>
              <a:t>Более </a:t>
            </a:r>
            <a:r>
              <a:rPr lang="ru-RU" sz="2000" b="1" dirty="0" smtClean="0"/>
              <a:t>600</a:t>
            </a:r>
            <a:r>
              <a:rPr lang="ru-RU" sz="2000" dirty="0" smtClean="0"/>
              <a:t> </a:t>
            </a:r>
            <a:r>
              <a:rPr lang="ru-RU" sz="2000" dirty="0"/>
              <a:t>полнотекстовых журналов, индексированных в </a:t>
            </a:r>
            <a:r>
              <a:rPr lang="ru-RU" sz="2000" b="1" dirty="0"/>
              <a:t>Web of Science </a:t>
            </a:r>
            <a:r>
              <a:rPr lang="ru-RU" sz="2000" dirty="0"/>
              <a:t>или </a:t>
            </a:r>
            <a:r>
              <a:rPr lang="ru-RU" sz="2000" b="1" dirty="0"/>
              <a:t>Scopus</a:t>
            </a:r>
          </a:p>
          <a:p>
            <a:pPr algn="just"/>
            <a:endParaRPr lang="en-US" sz="1800" b="1" dirty="0"/>
          </a:p>
          <a:p>
            <a:pPr marL="0" indent="0" algn="just">
              <a:buNone/>
            </a:pPr>
            <a:r>
              <a:rPr lang="ru-RU" sz="2000" b="1" dirty="0" smtClean="0"/>
              <a:t>Основные темы: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7872" y="4572000"/>
            <a:ext cx="8725272" cy="1631216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  <a:latin typeface="Georgia" pitchFamily="18" charset="0"/>
              </a:rPr>
              <a:t>Бухгалтерия</a:t>
            </a:r>
            <a:r>
              <a:rPr lang="cs-CZ" sz="2000" dirty="0">
                <a:solidFill>
                  <a:srgbClr val="000000"/>
                </a:solidFill>
                <a:latin typeface="Georgia" pitchFamily="18" charset="0"/>
              </a:rPr>
              <a:t>	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  <a:latin typeface="Georgia" pitchFamily="18" charset="0"/>
              </a:rPr>
              <a:t>Бизнес</a:t>
            </a:r>
            <a:r>
              <a:rPr lang="en-US" sz="2000" dirty="0">
                <a:solidFill>
                  <a:srgbClr val="000000"/>
                </a:solidFill>
                <a:latin typeface="Georgia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  <a:latin typeface="Georgia" pitchFamily="18" charset="0"/>
              </a:rPr>
              <a:t>Экономика</a:t>
            </a:r>
            <a:endParaRPr lang="en-US" sz="2000" dirty="0">
              <a:solidFill>
                <a:srgbClr val="000000"/>
              </a:solidFill>
              <a:latin typeface="Georgia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  <a:latin typeface="Georgia" pitchFamily="18" charset="0"/>
              </a:rPr>
              <a:t>Финансы</a:t>
            </a:r>
            <a:endParaRPr lang="en-US" sz="2000" dirty="0">
              <a:solidFill>
                <a:srgbClr val="000000"/>
              </a:solidFill>
              <a:latin typeface="Georgia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  <a:latin typeface="Georgia" pitchFamily="18" charset="0"/>
              </a:rPr>
              <a:t>Маркетинг</a:t>
            </a:r>
            <a:endParaRPr lang="en-US" sz="2000" dirty="0">
              <a:solidFill>
                <a:srgbClr val="000000"/>
              </a:solidFill>
              <a:latin typeface="Georgia" pitchFamily="18" charset="0"/>
            </a:endParaRPr>
          </a:p>
          <a:p>
            <a:pPr marL="292100" lvl="1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  <a:latin typeface="Georgia" pitchFamily="18" charset="0"/>
              </a:rPr>
              <a:t>Менеджмент</a:t>
            </a:r>
            <a:endParaRPr lang="en-US" sz="2000" dirty="0">
              <a:solidFill>
                <a:srgbClr val="000000"/>
              </a:solidFill>
              <a:latin typeface="Georgia" pitchFamily="18" charset="0"/>
            </a:endParaRPr>
          </a:p>
          <a:p>
            <a:pPr marL="292100" lvl="1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  <a:latin typeface="Georgia" pitchFamily="18" charset="0"/>
              </a:rPr>
              <a:t>Менеджмент информационных систем</a:t>
            </a:r>
            <a:endParaRPr lang="en-US" sz="2000" dirty="0">
              <a:solidFill>
                <a:srgbClr val="000000"/>
              </a:solidFill>
              <a:latin typeface="Georgia" pitchFamily="18" charset="0"/>
            </a:endParaRPr>
          </a:p>
          <a:p>
            <a:pPr marL="292100" lvl="1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  <a:latin typeface="Georgia" pitchFamily="18" charset="0"/>
              </a:rPr>
              <a:t>Производственное управление</a:t>
            </a:r>
          </a:p>
          <a:p>
            <a:pPr marL="292100" lvl="1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  <a:latin typeface="Georgia" pitchFamily="18" charset="0"/>
              </a:rPr>
              <a:t>И другие</a:t>
            </a:r>
            <a:endParaRPr lang="en-US" sz="2000" dirty="0">
              <a:solidFill>
                <a:srgbClr val="0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601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8" b="10871"/>
          <a:stretch/>
        </p:blipFill>
        <p:spPr>
          <a:xfrm>
            <a:off x="0" y="17806"/>
            <a:ext cx="9144000" cy="2088232"/>
          </a:xfrm>
        </p:spPr>
      </p:pic>
      <p:sp>
        <p:nvSpPr>
          <p:cNvPr id="5" name="Rectangle 4"/>
          <p:cNvSpPr/>
          <p:nvPr/>
        </p:nvSpPr>
        <p:spPr>
          <a:xfrm>
            <a:off x="431540" y="2667000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База данных </a:t>
            </a:r>
            <a:r>
              <a:rPr lang="cs-CZ" b="1" dirty="0">
                <a:solidFill>
                  <a:srgbClr val="000000"/>
                </a:solidFill>
                <a:latin typeface="Georgia" panose="02040502050405020303" pitchFamily="18" charset="0"/>
              </a:rPr>
              <a:t>Regional Business News 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обеспечивает максимальный охват полнотекстовых деловых изданий на региональном уровне для Соединенных Штатов и Канады.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Содержит информацию о кандидатах в президенты, франшизы ресторанов, розничной торговле, бизнес-планировании </a:t>
            </a:r>
            <a:r>
              <a:rPr 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или 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политического участия</a:t>
            </a:r>
            <a:endParaRPr lang="cs-CZ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Полный текст </a:t>
            </a:r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</a:rPr>
              <a:t>108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региональных американских и канадских деловых изданий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Полнотекстовый охват, начиная с </a:t>
            </a:r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</a:rPr>
              <a:t>1990 года</a:t>
            </a:r>
            <a:endParaRPr lang="cs-CZ" b="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973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221163"/>
          </a:xfrm>
        </p:spPr>
        <p:txBody>
          <a:bodyPr/>
          <a:lstStyle/>
          <a:p>
            <a:r>
              <a:rPr lang="ru-RU" sz="1600" kern="1200" dirty="0" smtClean="0"/>
              <a:t>В базе данных </a:t>
            </a:r>
            <a:r>
              <a:rPr lang="ru-RU" sz="1600" i="1" kern="1200" dirty="0" smtClean="0"/>
              <a:t>Newspaper Source </a:t>
            </a:r>
            <a:r>
              <a:rPr lang="ru-RU" sz="1600" kern="1200" dirty="0" smtClean="0"/>
              <a:t>представлены полные тексты более чем </a:t>
            </a:r>
            <a:r>
              <a:rPr lang="ru-RU" sz="1600" b="1" kern="1200" dirty="0" smtClean="0"/>
              <a:t>40 </a:t>
            </a:r>
            <a:r>
              <a:rPr lang="ru-RU" sz="1600" kern="1200" dirty="0" smtClean="0"/>
              <a:t>международных газет. </a:t>
            </a:r>
          </a:p>
          <a:p>
            <a:r>
              <a:rPr lang="ru-RU" sz="1600" kern="1200" dirty="0" smtClean="0"/>
              <a:t>База данных также содержит полные тексты </a:t>
            </a:r>
            <a:r>
              <a:rPr lang="ru-RU" sz="1600" b="1" kern="1200" dirty="0" smtClean="0"/>
              <a:t>300</a:t>
            </a:r>
            <a:r>
              <a:rPr lang="ru-RU" sz="1600" kern="1200" dirty="0" smtClean="0"/>
              <a:t> региональных газет (США). </a:t>
            </a:r>
          </a:p>
          <a:p>
            <a:r>
              <a:rPr lang="ru-RU" sz="1600" kern="1200" dirty="0" smtClean="0"/>
              <a:t>Полнотекстовые стенограммы теле- и радионовостей.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b="1" kern="1200" dirty="0" smtClean="0"/>
              <a:t>Примеры газет:</a:t>
            </a:r>
            <a:endParaRPr lang="en-US" sz="1600" b="1" kern="1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9074" name="Picture 2" descr="Product banner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3242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23900" y="4114800"/>
            <a:ext cx="7696200" cy="175432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177800" indent="-177800" fontAlgn="base"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0000"/>
                </a:solidFill>
              </a:rPr>
              <a:t>Christian Science Monitor</a:t>
            </a:r>
          </a:p>
          <a:p>
            <a:pPr marL="177800" indent="-177800" fontAlgn="base"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0000"/>
                </a:solidFill>
              </a:rPr>
              <a:t>USA Today</a:t>
            </a:r>
          </a:p>
          <a:p>
            <a:pPr marL="177800" indent="-177800" fontAlgn="base"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0000"/>
                </a:solidFill>
              </a:rPr>
              <a:t>The Washington Post</a:t>
            </a:r>
          </a:p>
          <a:p>
            <a:pPr marL="177800" indent="-177800" fontAlgn="base"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0000"/>
                </a:solidFill>
              </a:rPr>
              <a:t>The Washington Times</a:t>
            </a:r>
          </a:p>
          <a:p>
            <a:pPr marL="177800" indent="-177800" fontAlgn="base"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0000"/>
                </a:solidFill>
              </a:rPr>
              <a:t>The Times (London)</a:t>
            </a:r>
          </a:p>
          <a:p>
            <a:pPr marL="177800" indent="-177800" fontAlgn="base"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0000"/>
                </a:solidFill>
              </a:rPr>
              <a:t>Toronto Star</a:t>
            </a:r>
          </a:p>
          <a:p>
            <a:pPr marL="635000" lvl="1" indent="-177800" fontAlgn="base"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0000"/>
                </a:solidFill>
              </a:rPr>
              <a:t>CBS News</a:t>
            </a:r>
          </a:p>
          <a:p>
            <a:pPr marL="635000" lvl="1" indent="-177800" fontAlgn="base"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0000"/>
                </a:solidFill>
              </a:rPr>
              <a:t>CNN</a:t>
            </a:r>
          </a:p>
          <a:p>
            <a:pPr marL="635000" lvl="1" indent="-177800" fontAlgn="base"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0000"/>
                </a:solidFill>
              </a:rPr>
              <a:t>CNN International</a:t>
            </a:r>
          </a:p>
          <a:p>
            <a:pPr marL="635000" lvl="1" indent="-177800" fontAlgn="base"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0000"/>
                </a:solidFill>
              </a:rPr>
              <a:t>FOX News</a:t>
            </a:r>
          </a:p>
          <a:p>
            <a:pPr marL="635000" lvl="1" indent="-177800" fontAlgn="base"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0000"/>
                </a:solidFill>
              </a:rPr>
              <a:t>NPR</a:t>
            </a:r>
            <a:endParaRPr 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ynaMed1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191966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EBSCO Health_Body Slides">
  <a:themeElements>
    <a:clrScheme name="DMP Col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87F"/>
      </a:accent1>
      <a:accent2>
        <a:srgbClr val="353535"/>
      </a:accent2>
      <a:accent3>
        <a:srgbClr val="F3F3F3"/>
      </a:accent3>
      <a:accent4>
        <a:srgbClr val="23538A"/>
      </a:accent4>
      <a:accent5>
        <a:srgbClr val="2DB1B6"/>
      </a:accent5>
      <a:accent6>
        <a:srgbClr val="FD4239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EBSCO Health_Body Slides">
  <a:themeElements>
    <a:clrScheme name="EBSCO Health_General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DB1B6"/>
      </a:accent1>
      <a:accent2>
        <a:srgbClr val="23538A"/>
      </a:accent2>
      <a:accent3>
        <a:srgbClr val="353535"/>
      </a:accent3>
      <a:accent4>
        <a:srgbClr val="F3F3F3"/>
      </a:accent4>
      <a:accent5>
        <a:srgbClr val="FD4239"/>
      </a:accent5>
      <a:accent6>
        <a:srgbClr val="000000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EBSCO Basic Template">
  <a:themeElements>
    <a:clrScheme name="EBSCO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83053"/>
      </a:accent1>
      <a:accent2>
        <a:srgbClr val="375C82"/>
      </a:accent2>
      <a:accent3>
        <a:srgbClr val="ABC7E3"/>
      </a:accent3>
      <a:accent4>
        <a:srgbClr val="D2CFD4"/>
      </a:accent4>
      <a:accent5>
        <a:srgbClr val="08A46F"/>
      </a:accent5>
      <a:accent6>
        <a:srgbClr val="373737"/>
      </a:accent6>
      <a:hlink>
        <a:srgbClr val="18305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EBSCO Health_Body Slides">
  <a:themeElements>
    <a:clrScheme name="EBSCO Health_General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DB1B6"/>
      </a:accent1>
      <a:accent2>
        <a:srgbClr val="23538A"/>
      </a:accent2>
      <a:accent3>
        <a:srgbClr val="353535"/>
      </a:accent3>
      <a:accent4>
        <a:srgbClr val="F3F3F3"/>
      </a:accent4>
      <a:accent5>
        <a:srgbClr val="FD4239"/>
      </a:accent5>
      <a:accent6>
        <a:srgbClr val="000000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EBSCO 2013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69696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EBSCO 2013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69696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EBSCO 2013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69696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EBSCO 2015">
  <a:themeElements>
    <a:clrScheme name="_EBSCO 20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E316B"/>
      </a:accent1>
      <a:accent2>
        <a:srgbClr val="124497"/>
      </a:accent2>
      <a:accent3>
        <a:srgbClr val="37A450"/>
      </a:accent3>
      <a:accent4>
        <a:srgbClr val="454545"/>
      </a:accent4>
      <a:accent5>
        <a:srgbClr val="609AFF"/>
      </a:accent5>
      <a:accent6>
        <a:srgbClr val="DF5B57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8.xml><?xml version="1.0" encoding="utf-8"?>
<a:theme xmlns:a="http://schemas.openxmlformats.org/drawingml/2006/main" name="8_EBSCO 2013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69696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0_EBSCO 2013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69696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EBSCO 2013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69696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5_EBSCO Health_Body Slides">
  <a:themeElements>
    <a:clrScheme name="EBSCO Health_General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DB1B6"/>
      </a:accent1>
      <a:accent2>
        <a:srgbClr val="23538A"/>
      </a:accent2>
      <a:accent3>
        <a:srgbClr val="353535"/>
      </a:accent3>
      <a:accent4>
        <a:srgbClr val="F3F3F3"/>
      </a:accent4>
      <a:accent5>
        <a:srgbClr val="FD4239"/>
      </a:accent5>
      <a:accent6>
        <a:srgbClr val="000000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EBSCO Basic Template">
  <a:themeElements>
    <a:clrScheme name="EBSCO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83053"/>
      </a:accent1>
      <a:accent2>
        <a:srgbClr val="375C82"/>
      </a:accent2>
      <a:accent3>
        <a:srgbClr val="ABC7E3"/>
      </a:accent3>
      <a:accent4>
        <a:srgbClr val="D2CFD4"/>
      </a:accent4>
      <a:accent5>
        <a:srgbClr val="08A46F"/>
      </a:accent5>
      <a:accent6>
        <a:srgbClr val="373737"/>
      </a:accent6>
      <a:hlink>
        <a:srgbClr val="183053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_EBSCO Basic Template">
  <a:themeElements>
    <a:clrScheme name="EBSCO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83053"/>
      </a:accent1>
      <a:accent2>
        <a:srgbClr val="375C82"/>
      </a:accent2>
      <a:accent3>
        <a:srgbClr val="ABC7E3"/>
      </a:accent3>
      <a:accent4>
        <a:srgbClr val="D2CFD4"/>
      </a:accent4>
      <a:accent5>
        <a:srgbClr val="08A46F"/>
      </a:accent5>
      <a:accent6>
        <a:srgbClr val="373737"/>
      </a:accent6>
      <a:hlink>
        <a:srgbClr val="183053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_EBSCO Basic Template">
  <a:themeElements>
    <a:clrScheme name="EBSCO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83053"/>
      </a:accent1>
      <a:accent2>
        <a:srgbClr val="375C82"/>
      </a:accent2>
      <a:accent3>
        <a:srgbClr val="ABC7E3"/>
      </a:accent3>
      <a:accent4>
        <a:srgbClr val="D2CFD4"/>
      </a:accent4>
      <a:accent5>
        <a:srgbClr val="08A46F"/>
      </a:accent5>
      <a:accent6>
        <a:srgbClr val="373737"/>
      </a:accent6>
      <a:hlink>
        <a:srgbClr val="183053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9_EBSCO 2013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69696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BSCO 2013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69696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BSCO 2013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69696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EBSCO 2013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69696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EBSCO 2013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69696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EBSCO Health_New Section">
  <a:themeElements>
    <a:clrScheme name="EBSCO Health_General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DB1B6"/>
      </a:accent1>
      <a:accent2>
        <a:srgbClr val="23538A"/>
      </a:accent2>
      <a:accent3>
        <a:srgbClr val="353535"/>
      </a:accent3>
      <a:accent4>
        <a:srgbClr val="F3F3F3"/>
      </a:accent4>
      <a:accent5>
        <a:srgbClr val="FD4239"/>
      </a:accent5>
      <a:accent6>
        <a:srgbClr val="000000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EBSCO Health_Body Slides">
  <a:themeElements>
    <a:clrScheme name="MEDLINE Comple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5A2"/>
      </a:accent1>
      <a:accent2>
        <a:srgbClr val="353535"/>
      </a:accent2>
      <a:accent3>
        <a:srgbClr val="F3F3F3"/>
      </a:accent3>
      <a:accent4>
        <a:srgbClr val="23538A"/>
      </a:accent4>
      <a:accent5>
        <a:srgbClr val="2DB1B6"/>
      </a:accent5>
      <a:accent6>
        <a:srgbClr val="FD4239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969696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969696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969696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EBSCO Them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183053"/>
    </a:accent1>
    <a:accent2>
      <a:srgbClr val="375C82"/>
    </a:accent2>
    <a:accent3>
      <a:srgbClr val="ABC7E3"/>
    </a:accent3>
    <a:accent4>
      <a:srgbClr val="D2CFD4"/>
    </a:accent4>
    <a:accent5>
      <a:srgbClr val="08A46F"/>
    </a:accent5>
    <a:accent6>
      <a:srgbClr val="373737"/>
    </a:accent6>
    <a:hlink>
      <a:srgbClr val="183053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EBSCOhost1</Template>
  <TotalTime>2608</TotalTime>
  <Words>886</Words>
  <Application>Microsoft Office PowerPoint</Application>
  <PresentationFormat>On-screen Show (4:3)</PresentationFormat>
  <Paragraphs>185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27</vt:i4>
      </vt:variant>
    </vt:vector>
  </HeadingPairs>
  <TitlesOfParts>
    <vt:vector size="58" baseType="lpstr">
      <vt:lpstr>ＭＳ Ｐゴシック</vt:lpstr>
      <vt:lpstr>Arial</vt:lpstr>
      <vt:lpstr>Arial Narrow</vt:lpstr>
      <vt:lpstr>Calibri</vt:lpstr>
      <vt:lpstr>Cambria</vt:lpstr>
      <vt:lpstr>Georgia</vt:lpstr>
      <vt:lpstr>Times New Roman</vt:lpstr>
      <vt:lpstr>1_DynaMed1</vt:lpstr>
      <vt:lpstr>2_EBSCO 2013</vt:lpstr>
      <vt:lpstr>EBSCO 2013</vt:lpstr>
      <vt:lpstr>1_EBSCO 2013</vt:lpstr>
      <vt:lpstr>3_EBSCO 2013</vt:lpstr>
      <vt:lpstr>4_EBSCO 2013</vt:lpstr>
      <vt:lpstr>Office Theme</vt:lpstr>
      <vt:lpstr>EBSCO Health_New Section</vt:lpstr>
      <vt:lpstr>EBSCO Health_Body Slides</vt:lpstr>
      <vt:lpstr>12_EBSCO Health_Body Slides</vt:lpstr>
      <vt:lpstr>11_EBSCO Health_Body Slides</vt:lpstr>
      <vt:lpstr>EBSCO Basic Template</vt:lpstr>
      <vt:lpstr>2_EBSCO Health_Body Slides</vt:lpstr>
      <vt:lpstr>6_EBSCO 2013</vt:lpstr>
      <vt:lpstr>5_EBSCO 2013</vt:lpstr>
      <vt:lpstr>7_EBSCO 2013</vt:lpstr>
      <vt:lpstr>EBSCO 2015</vt:lpstr>
      <vt:lpstr>8_EBSCO 2013</vt:lpstr>
      <vt:lpstr>10_EBSCO 2013</vt:lpstr>
      <vt:lpstr>15_EBSCO Health_Body Slides</vt:lpstr>
      <vt:lpstr>1_EBSCO Basic Template</vt:lpstr>
      <vt:lpstr>2_EBSCO Basic Template</vt:lpstr>
      <vt:lpstr>3_EBSCO Basic Template</vt:lpstr>
      <vt:lpstr>9_EBSCO 2013</vt:lpstr>
      <vt:lpstr>EBSCO Discovery Service –  поиск информации в XXI веке</vt:lpstr>
      <vt:lpstr>EBSCO Industries  </vt:lpstr>
      <vt:lpstr>PowerPoint Presentation</vt:lpstr>
      <vt:lpstr>PowerPoint Presentation</vt:lpstr>
      <vt:lpstr>Обзор доступных баз данных EBSCO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Popis databáze</vt:lpstr>
      <vt:lpstr>PowerPoint Presentation</vt:lpstr>
      <vt:lpstr>PowerPoint Presentation</vt:lpstr>
      <vt:lpstr>PowerPoint Presentation</vt:lpstr>
      <vt:lpstr>PowerPoint Presentation</vt:lpstr>
      <vt:lpstr>Что такое – EBSCO Discovery Service?</vt:lpstr>
      <vt:lpstr>Что такое EBSCO Discovery Service?</vt:lpstr>
      <vt:lpstr>PowerPoint Presentation</vt:lpstr>
      <vt:lpstr>Релевантность </vt:lpstr>
      <vt:lpstr>Русскоязычные  поставщики-партнеры EDS:</vt:lpstr>
      <vt:lpstr>Как попасть на платформу EBSCOhost</vt:lpstr>
      <vt:lpstr>https://help.ebsco.com/</vt:lpstr>
      <vt:lpstr>PowerPoint Presentation</vt:lpstr>
      <vt:lpstr>PowerPoint Presentation</vt:lpstr>
      <vt:lpstr>Видео инструкции EBSCO  на русском языке</vt:lpstr>
      <vt:lpstr>    Спасибо!   Тамила Миркамалова EBSCO Information Services Специалист по тренингам  В России и СНГ Mobile: + 420 734 158 743 tmirkamalova@ebsco.com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Source Premier</dc:title>
  <dc:creator>psynek</dc:creator>
  <cp:lastModifiedBy>Tamila Mirkamalova</cp:lastModifiedBy>
  <cp:revision>217</cp:revision>
  <dcterms:created xsi:type="dcterms:W3CDTF">2011-11-18T10:12:09Z</dcterms:created>
  <dcterms:modified xsi:type="dcterms:W3CDTF">2017-10-25T21:21:52Z</dcterms:modified>
</cp:coreProperties>
</file>